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7" r:id="rId2"/>
    <p:sldId id="304" r:id="rId3"/>
    <p:sldId id="296" r:id="rId4"/>
    <p:sldId id="280" r:id="rId5"/>
    <p:sldId id="281" r:id="rId6"/>
    <p:sldId id="278" r:id="rId7"/>
    <p:sldId id="297" r:id="rId8"/>
    <p:sldId id="284" r:id="rId9"/>
    <p:sldId id="279" r:id="rId10"/>
    <p:sldId id="299" r:id="rId11"/>
    <p:sldId id="300" r:id="rId12"/>
    <p:sldId id="302" r:id="rId13"/>
    <p:sldId id="301" r:id="rId14"/>
    <p:sldId id="282" r:id="rId15"/>
    <p:sldId id="283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5" r:id="rId25"/>
    <p:sldId id="285" r:id="rId26"/>
    <p:sldId id="298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66" r:id="rId3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0CC"/>
    <a:srgbClr val="72D2F4"/>
    <a:srgbClr val="6699FF"/>
    <a:srgbClr val="99CCFF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0F93E-27DC-4356-896F-48B5E69DFC74}" type="datetimeFigureOut">
              <a:rPr lang="de-DE" smtClean="0"/>
              <a:t>03.04.2017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93B20-B0F2-47A0-B570-0CD316D39F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95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2525" cy="3722687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defTabSz="881063" eaLnBrk="1" hangingPunct="1"/>
            <a:endParaRPr lang="de-DE" alt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CF4F-DD25-48A0-9BC7-38899EE3AFB1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Gesundheitsmanager/in THM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Lehrgang: Modul 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886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2525" cy="37226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/>
          <a:lstStyle/>
          <a:p>
            <a:pPr defTabSz="880992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 smtClean="0"/>
              <a:t>Gesundheitsmanager/in THM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Lehrgang: Modul 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CF4F-DD25-48A0-9BC7-38899EE3AFB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93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8195" y="4716166"/>
            <a:ext cx="5441287" cy="446496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CF4F-DD25-48A0-9BC7-38899EE3AFB1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Gesundheitsmanager/in THM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Lehrgang: Modul 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88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8197" y="4716167"/>
            <a:ext cx="5441287" cy="446496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CF4F-DD25-48A0-9BC7-38899EE3AFB1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Gesundheitsmanager/in THM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Lehrgang: Modul 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0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8197" y="4716167"/>
            <a:ext cx="5441287" cy="446496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CCF4F-DD25-48A0-9BC7-38899EE3AFB1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de-DE" smtClean="0"/>
              <a:t>Gesundheitsmanager/in THM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de-DE" smtClean="0"/>
              <a:t>Lehrgang: Modul 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0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fw-nuernberg.de" TargetMode="External"/><Relationship Id="rId2" Type="http://schemas.openxmlformats.org/officeDocument/2006/relationships/hyperlink" Target="http://www.ffw-nuernberg.de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w-nuernberg.de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hyperlink" Target="mailto:info@ffw-nuernberg.d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6"/>
          <p:cNvSpPr/>
          <p:nvPr userDrawn="1"/>
        </p:nvSpPr>
        <p:spPr>
          <a:xfrm>
            <a:off x="540000" y="5514352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/>
          <p:cNvSpPr txBox="1"/>
          <p:nvPr userDrawn="1"/>
        </p:nvSpPr>
        <p:spPr>
          <a:xfrm>
            <a:off x="527300" y="5615059"/>
            <a:ext cx="280987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25450">
              <a:lnSpc>
                <a:spcPts val="1400"/>
              </a:lnSpc>
            </a:pPr>
            <a:r>
              <a:rPr sz="1200" b="1" spc="-15" dirty="0">
                <a:solidFill>
                  <a:srgbClr val="231F20"/>
                </a:solidFill>
                <a:latin typeface="Calibri"/>
                <a:cs typeface="Calibri"/>
              </a:rPr>
              <a:t>ffw 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GmbH </a:t>
            </a:r>
            <a:r>
              <a:rPr sz="1200" b="1" spc="-5" dirty="0">
                <a:solidFill>
                  <a:srgbClr val="231F20"/>
                </a:solidFill>
                <a:latin typeface="Calibri"/>
                <a:cs typeface="Calibri"/>
              </a:rPr>
              <a:t>- Gesellschaft für Personal-  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12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Calibri"/>
                <a:cs typeface="Calibri"/>
              </a:rPr>
              <a:t>Organisationsentwicklung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b="0" spc="-5" dirty="0">
                <a:solidFill>
                  <a:srgbClr val="231F20"/>
                </a:solidFill>
                <a:latin typeface="Calibri Light"/>
                <a:cs typeface="Calibri Light"/>
              </a:rPr>
              <a:t>Allersberger Straße </a:t>
            </a:r>
            <a:r>
              <a:rPr sz="1200" b="0" spc="10" dirty="0">
                <a:solidFill>
                  <a:srgbClr val="231F20"/>
                </a:solidFill>
                <a:latin typeface="Calibri Light"/>
                <a:cs typeface="Calibri Light"/>
              </a:rPr>
              <a:t>185/F, </a:t>
            </a:r>
            <a:r>
              <a:rPr sz="1200" b="0" dirty="0">
                <a:solidFill>
                  <a:srgbClr val="231F20"/>
                </a:solidFill>
                <a:latin typeface="Calibri Light"/>
                <a:cs typeface="Calibri Light"/>
              </a:rPr>
              <a:t>D-90461</a:t>
            </a:r>
            <a:r>
              <a:rPr sz="1200" b="0" spc="-7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Calibri Light"/>
                <a:cs typeface="Calibri Light"/>
              </a:rPr>
              <a:t>Nürnberg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3" name="object 18"/>
          <p:cNvSpPr txBox="1"/>
          <p:nvPr userDrawn="1"/>
        </p:nvSpPr>
        <p:spPr>
          <a:xfrm>
            <a:off x="527300" y="6235785"/>
            <a:ext cx="3413760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20"/>
              </a:lnSpc>
            </a:pPr>
            <a:r>
              <a:rPr sz="1200" b="0" spc="-10" dirty="0">
                <a:solidFill>
                  <a:srgbClr val="231F20"/>
                </a:solidFill>
                <a:latin typeface="Calibri Light"/>
                <a:cs typeface="Calibri Light"/>
                <a:hlinkClick r:id="rId2"/>
              </a:rPr>
              <a:t>www.ffw-nuernberg.de,</a:t>
            </a:r>
            <a:r>
              <a:rPr sz="1200" b="0" spc="-1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Calibri Light"/>
                <a:cs typeface="Calibri Light"/>
              </a:rPr>
              <a:t>E-Mail:</a:t>
            </a:r>
            <a:r>
              <a:rPr sz="1200" b="0" spc="5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Calibri Light"/>
                <a:cs typeface="Calibri Light"/>
                <a:hlinkClick r:id="rId3"/>
              </a:rPr>
              <a:t>info@ffw-nuernberg.de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ts val="1420"/>
              </a:lnSpc>
            </a:pPr>
            <a:r>
              <a:rPr sz="1200" b="0" spc="-25" dirty="0">
                <a:solidFill>
                  <a:srgbClr val="231F20"/>
                </a:solidFill>
                <a:latin typeface="Calibri Light"/>
                <a:cs typeface="Calibri Light"/>
              </a:rPr>
              <a:t>Tel.: </a:t>
            </a:r>
            <a:r>
              <a:rPr sz="1200" b="0" spc="10" dirty="0">
                <a:solidFill>
                  <a:srgbClr val="231F20"/>
                </a:solidFill>
                <a:latin typeface="Calibri Light"/>
                <a:cs typeface="Calibri Light"/>
              </a:rPr>
              <a:t>0911/462679-0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4716016" y="5892500"/>
            <a:ext cx="2339340" cy="644825"/>
            <a:chOff x="5567324" y="5892500"/>
            <a:chExt cx="2339340" cy="644825"/>
          </a:xfrm>
        </p:grpSpPr>
        <p:sp>
          <p:nvSpPr>
            <p:cNvPr id="9" name="object 11"/>
            <p:cNvSpPr txBox="1"/>
            <p:nvPr userDrawn="1"/>
          </p:nvSpPr>
          <p:spPr>
            <a:xfrm>
              <a:off x="5567324" y="6029486"/>
              <a:ext cx="1351280" cy="203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0" spc="-5" dirty="0">
                  <a:solidFill>
                    <a:srgbClr val="231F20"/>
                  </a:solidFill>
                  <a:latin typeface="Calibri Light"/>
                  <a:cs typeface="Calibri Light"/>
                </a:rPr>
                <a:t>Potenziale </a:t>
              </a:r>
              <a:r>
                <a:rPr sz="1200" b="0" spc="-10" dirty="0">
                  <a:solidFill>
                    <a:srgbClr val="231F20"/>
                  </a:solidFill>
                  <a:latin typeface="Calibri Light"/>
                  <a:cs typeface="Calibri Light"/>
                </a:rPr>
                <a:t>entfalten</a:t>
              </a:r>
              <a:r>
                <a:rPr sz="1200" b="0" spc="-90" dirty="0">
                  <a:solidFill>
                    <a:srgbClr val="231F20"/>
                  </a:solidFill>
                  <a:latin typeface="Calibri Light"/>
                  <a:cs typeface="Calibri Light"/>
                </a:rPr>
                <a:t> </a:t>
              </a:r>
              <a:r>
                <a:rPr sz="1200" b="0" dirty="0">
                  <a:solidFill>
                    <a:srgbClr val="231F20"/>
                  </a:solidFill>
                  <a:latin typeface="Calibri Light"/>
                  <a:cs typeface="Calibri Light"/>
                </a:rPr>
                <a:t>–</a:t>
              </a:r>
              <a:endParaRPr sz="1200" dirty="0">
                <a:latin typeface="Calibri Light"/>
                <a:cs typeface="Calibri Light"/>
              </a:endParaRPr>
            </a:p>
          </p:txBody>
        </p:sp>
        <p:sp>
          <p:nvSpPr>
            <p:cNvPr id="10" name="object 12"/>
            <p:cNvSpPr/>
            <p:nvPr userDrawn="1"/>
          </p:nvSpPr>
          <p:spPr>
            <a:xfrm>
              <a:off x="5579998" y="5892500"/>
              <a:ext cx="1080135" cy="38100"/>
            </a:xfrm>
            <a:custGeom>
              <a:avLst/>
              <a:gdLst/>
              <a:ahLst/>
              <a:cxnLst/>
              <a:rect l="l" t="t" r="r" b="b"/>
              <a:pathLst>
                <a:path w="1080134" h="38100">
                  <a:moveTo>
                    <a:pt x="0" y="38099"/>
                  </a:moveTo>
                  <a:lnTo>
                    <a:pt x="1079995" y="38099"/>
                  </a:lnTo>
                  <a:lnTo>
                    <a:pt x="1079995" y="0"/>
                  </a:lnTo>
                  <a:lnTo>
                    <a:pt x="0" y="0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78C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/>
            <p:cNvSpPr/>
            <p:nvPr userDrawn="1"/>
          </p:nvSpPr>
          <p:spPr>
            <a:xfrm>
              <a:off x="5579998" y="6537325"/>
              <a:ext cx="540385" cy="0"/>
            </a:xfrm>
            <a:custGeom>
              <a:avLst/>
              <a:gdLst/>
              <a:ahLst/>
              <a:cxnLst/>
              <a:rect l="l" t="t" r="r" b="b"/>
              <a:pathLst>
                <a:path w="540385">
                  <a:moveTo>
                    <a:pt x="0" y="0"/>
                  </a:moveTo>
                  <a:lnTo>
                    <a:pt x="54000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 txBox="1"/>
            <p:nvPr userDrawn="1"/>
          </p:nvSpPr>
          <p:spPr>
            <a:xfrm>
              <a:off x="5567324" y="6237766"/>
              <a:ext cx="233934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1240"/>
                </a:lnSpc>
              </a:pPr>
              <a:r>
                <a:rPr sz="1200" b="0" spc="-10" dirty="0">
                  <a:solidFill>
                    <a:srgbClr val="231F20"/>
                  </a:solidFill>
                  <a:latin typeface="Calibri Light"/>
                  <a:cs typeface="Calibri Light"/>
                </a:rPr>
                <a:t>Veränderungen </a:t>
              </a:r>
              <a:r>
                <a:rPr sz="1200" b="0" spc="-5" dirty="0">
                  <a:solidFill>
                    <a:srgbClr val="231F20"/>
                  </a:solidFill>
                  <a:latin typeface="Calibri Light"/>
                  <a:cs typeface="Calibri Light"/>
                </a:rPr>
                <a:t>gemeinsam</a:t>
              </a:r>
              <a:r>
                <a:rPr sz="1200" b="0" spc="15" dirty="0">
                  <a:solidFill>
                    <a:srgbClr val="231F20"/>
                  </a:solidFill>
                  <a:latin typeface="Calibri Light"/>
                  <a:cs typeface="Calibri Light"/>
                </a:rPr>
                <a:t> </a:t>
              </a:r>
              <a:r>
                <a:rPr sz="1200" b="0" spc="-10" dirty="0">
                  <a:solidFill>
                    <a:srgbClr val="231F20"/>
                  </a:solidFill>
                  <a:latin typeface="Calibri Light"/>
                  <a:cs typeface="Calibri Light"/>
                </a:rPr>
                <a:t>gestalten.</a:t>
              </a:r>
              <a:endParaRPr sz="1200" dirty="0">
                <a:latin typeface="Calibri Light"/>
                <a:cs typeface="Calibri Light"/>
              </a:endParaRPr>
            </a:p>
          </p:txBody>
        </p:sp>
      </p:grpSp>
      <p:sp>
        <p:nvSpPr>
          <p:cNvPr id="18" name="Textplatzhalter 17"/>
          <p:cNvSpPr>
            <a:spLocks noGrp="1"/>
          </p:cNvSpPr>
          <p:nvPr>
            <p:ph type="body" sz="quarter" idx="10"/>
          </p:nvPr>
        </p:nvSpPr>
        <p:spPr>
          <a:xfrm>
            <a:off x="1403350" y="1341438"/>
            <a:ext cx="5652006" cy="143949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object 4"/>
          <p:cNvSpPr/>
          <p:nvPr userDrawn="1"/>
        </p:nvSpPr>
        <p:spPr>
          <a:xfrm>
            <a:off x="540000" y="3145396"/>
            <a:ext cx="1473200" cy="0"/>
          </a:xfrm>
          <a:custGeom>
            <a:avLst/>
            <a:gdLst/>
            <a:ahLst/>
            <a:cxnLst/>
            <a:rect l="l" t="t" r="r" b="b"/>
            <a:pathLst>
              <a:path w="1473200">
                <a:moveTo>
                  <a:pt x="0" y="0"/>
                </a:moveTo>
                <a:lnTo>
                  <a:pt x="1472730" y="0"/>
                </a:lnTo>
              </a:path>
            </a:pathLst>
          </a:custGeom>
          <a:ln w="1270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611188" y="3284538"/>
            <a:ext cx="5238750" cy="36036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Calibri" panose="020F0502020204030204" pitchFamily="34" charset="0"/>
              </a:defRPr>
            </a:lvl1pPr>
            <a:lvl2pPr>
              <a:defRPr sz="1800" b="1">
                <a:latin typeface="Calibri" panose="020F0502020204030204" pitchFamily="34" charset="0"/>
              </a:defRPr>
            </a:lvl2pPr>
            <a:lvl3pPr>
              <a:defRPr sz="1800" b="1">
                <a:latin typeface="Calibri" panose="020F0502020204030204" pitchFamily="34" charset="0"/>
              </a:defRPr>
            </a:lvl3pPr>
            <a:lvl4pPr>
              <a:defRPr sz="1800" b="1">
                <a:latin typeface="Calibri" panose="020F0502020204030204" pitchFamily="34" charset="0"/>
              </a:defRPr>
            </a:lvl4pPr>
            <a:lvl5pPr>
              <a:defRPr sz="1800" b="1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object 18"/>
          <p:cNvSpPr/>
          <p:nvPr userDrawn="1"/>
        </p:nvSpPr>
        <p:spPr>
          <a:xfrm>
            <a:off x="540000" y="3797096"/>
            <a:ext cx="1473200" cy="0"/>
          </a:xfrm>
          <a:custGeom>
            <a:avLst/>
            <a:gdLst/>
            <a:ahLst/>
            <a:cxnLst/>
            <a:rect l="l" t="t" r="r" b="b"/>
            <a:pathLst>
              <a:path w="1473200">
                <a:moveTo>
                  <a:pt x="0" y="0"/>
                </a:moveTo>
                <a:lnTo>
                  <a:pt x="1472730" y="0"/>
                </a:lnTo>
              </a:path>
            </a:pathLst>
          </a:custGeom>
          <a:ln w="12700">
            <a:solidFill>
              <a:srgbClr val="004C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11138" y="3933825"/>
            <a:ext cx="2952750" cy="358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26214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5098-7CD2-44AD-84CD-AE1A30158D21}" type="datetime1">
              <a:rPr lang="de-DE"/>
              <a:pPr>
                <a:defRPr/>
              </a:pPr>
              <a:t>03.04.2017</a:t>
            </a:fld>
            <a:endParaRPr lang="de-DE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Dateiname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0FC9CA01-854A-4103-9AEE-9E21E253BF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6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95289" y="274638"/>
            <a:ext cx="8291512" cy="54911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28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/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D8F6-09E6-4316-AD56-65131338974B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FE6B379E-895B-4DA2-85A3-5D1207BF16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3959225" cy="42481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715644" y="1772816"/>
            <a:ext cx="3960812" cy="4248000"/>
          </a:xfrm>
        </p:spPr>
        <p:txBody>
          <a:bodyPr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600">
                <a:latin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Calibri" panose="020F0502020204030204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latin typeface="Calibri" panose="020F05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764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FC7-5AE7-482B-B9C8-4AA712DCCBAF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FE6B379E-895B-4DA2-85A3-5D1207BF16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313" y="1700808"/>
            <a:ext cx="8135937" cy="417671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Calibri" panose="020F0502020204030204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 sz="1400">
                <a:latin typeface="Calibri" panose="020F0502020204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60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/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0A2E-0DDA-4F4E-B8C8-63460107CD94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FE6B379E-895B-4DA2-85A3-5D1207BF16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7544" y="1773288"/>
            <a:ext cx="3960813" cy="4248000"/>
          </a:xfr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§"/>
              <a:defRPr sz="1600">
                <a:latin typeface="Calibri" panose="020F0502020204030204" pitchFamily="34" charset="0"/>
              </a:defRPr>
            </a:lvl1pPr>
            <a:lvl2pPr marL="630238" indent="-273050">
              <a:buFont typeface="Symbol" panose="05050102010706020507" pitchFamily="18" charset="2"/>
              <a:buChar char="-"/>
              <a:defRPr sz="1400">
                <a:latin typeface="Calibri" panose="020F0502020204030204" pitchFamily="34" charset="0"/>
              </a:defRPr>
            </a:lvl2pPr>
            <a:lvl3pPr marL="895350" indent="-265113">
              <a:buFont typeface="Wingdings" panose="05000000000000000000" pitchFamily="2" charset="2"/>
              <a:buChar char="§"/>
              <a:defRPr sz="1400">
                <a:latin typeface="Calibri" panose="020F0502020204030204" pitchFamily="34" charset="0"/>
              </a:defRPr>
            </a:lvl3pPr>
            <a:lvl4pPr marL="1162050" indent="-266700">
              <a:buFont typeface="Symbol" panose="05050102010706020507" pitchFamily="18" charset="2"/>
              <a:buChar char="-"/>
              <a:defRPr sz="1400">
                <a:latin typeface="Calibri" panose="020F0502020204030204" pitchFamily="34" charset="0"/>
              </a:defRPr>
            </a:lvl4pPr>
            <a:lvl5pPr marL="1435100" indent="-273050">
              <a:buFont typeface="Wingdings" panose="05000000000000000000" pitchFamily="2" charset="2"/>
              <a:buChar char="§"/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4716016" y="1773238"/>
            <a:ext cx="3960000" cy="42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42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522F-E0F9-4E9D-8D6D-DBB60A397692}" type="datetime1">
              <a:rPr lang="de-DE" smtClean="0"/>
              <a:t>03.04.2017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FE6B379E-895B-4DA2-85A3-5D1207BF16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7544" y="1412776"/>
            <a:ext cx="3960000" cy="45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644008" y="1412776"/>
            <a:ext cx="4032000" cy="45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77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45F4-6A37-4116-A7E2-C57C79E7F67B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FE6B379E-895B-4DA2-85A3-5D1207BF16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8313" y="1773238"/>
            <a:ext cx="8064500" cy="3816350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000" b="1">
                <a:latin typeface="Calibri" panose="020F0502020204030204" pitchFamily="34" charset="0"/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47160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7A6E-2433-451D-A18B-630B72DFD47E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Folie </a:t>
            </a:r>
            <a:fld id="{FE6B379E-895B-4DA2-85A3-5D1207BF16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72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strukturanaly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FC7-5AE7-482B-B9C8-4AA712DCCBAF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FE6B379E-895B-4DA2-85A3-5D1207BF16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79512" y="2060575"/>
            <a:ext cx="5400000" cy="334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5796136" y="2060575"/>
            <a:ext cx="3096000" cy="3384000"/>
          </a:xfr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679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540000" y="571754"/>
            <a:ext cx="572770" cy="0"/>
          </a:xfrm>
          <a:custGeom>
            <a:avLst/>
            <a:gdLst/>
            <a:ahLst/>
            <a:cxnLst/>
            <a:rect l="l" t="t" r="r" b="b"/>
            <a:pathLst>
              <a:path w="572769">
                <a:moveTo>
                  <a:pt x="0" y="0"/>
                </a:moveTo>
                <a:lnTo>
                  <a:pt x="572731" y="0"/>
                </a:lnTo>
              </a:path>
            </a:pathLst>
          </a:custGeom>
          <a:ln w="63500">
            <a:solidFill>
              <a:srgbClr val="78CD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 userDrawn="1"/>
        </p:nvSpPr>
        <p:spPr>
          <a:xfrm>
            <a:off x="1112727" y="571754"/>
            <a:ext cx="1227455" cy="0"/>
          </a:xfrm>
          <a:custGeom>
            <a:avLst/>
            <a:gdLst/>
            <a:ahLst/>
            <a:cxnLst/>
            <a:rect l="l" t="t" r="r" b="b"/>
            <a:pathLst>
              <a:path w="1227455">
                <a:moveTo>
                  <a:pt x="0" y="0"/>
                </a:moveTo>
                <a:lnTo>
                  <a:pt x="1227277" y="0"/>
                </a:lnTo>
              </a:path>
            </a:pathLst>
          </a:custGeom>
          <a:ln w="635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540000" y="3145396"/>
            <a:ext cx="1473200" cy="0"/>
          </a:xfrm>
          <a:custGeom>
            <a:avLst/>
            <a:gdLst/>
            <a:ahLst/>
            <a:cxnLst/>
            <a:rect l="l" t="t" r="r" b="b"/>
            <a:pathLst>
              <a:path w="1473200">
                <a:moveTo>
                  <a:pt x="0" y="0"/>
                </a:moveTo>
                <a:lnTo>
                  <a:pt x="1472730" y="0"/>
                </a:lnTo>
              </a:path>
            </a:pathLst>
          </a:custGeom>
          <a:ln w="12700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/>
          <p:cNvSpPr/>
          <p:nvPr userDrawn="1"/>
        </p:nvSpPr>
        <p:spPr>
          <a:xfrm>
            <a:off x="540000" y="5514352"/>
            <a:ext cx="8064500" cy="0"/>
          </a:xfrm>
          <a:custGeom>
            <a:avLst/>
            <a:gdLst/>
            <a:ahLst/>
            <a:cxnLst/>
            <a:rect l="l" t="t" r="r" b="b"/>
            <a:pathLst>
              <a:path w="8064500">
                <a:moveTo>
                  <a:pt x="0" y="0"/>
                </a:moveTo>
                <a:lnTo>
                  <a:pt x="8064004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 userDrawn="1"/>
        </p:nvSpPr>
        <p:spPr>
          <a:xfrm>
            <a:off x="7339679" y="539991"/>
            <a:ext cx="1264316" cy="12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 txBox="1"/>
          <p:nvPr userDrawn="1"/>
        </p:nvSpPr>
        <p:spPr>
          <a:xfrm>
            <a:off x="527300" y="5615059"/>
            <a:ext cx="341376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29969">
              <a:lnSpc>
                <a:spcPts val="1400"/>
              </a:lnSpc>
            </a:pPr>
            <a:r>
              <a:rPr sz="1200" b="1" spc="-15" dirty="0">
                <a:solidFill>
                  <a:srgbClr val="231F20"/>
                </a:solidFill>
                <a:latin typeface="Calibri"/>
                <a:cs typeface="Calibri"/>
              </a:rPr>
              <a:t>ffw 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GmbH </a:t>
            </a:r>
            <a:r>
              <a:rPr sz="1200" b="1" spc="-5" dirty="0">
                <a:solidFill>
                  <a:srgbClr val="231F20"/>
                </a:solidFill>
                <a:latin typeface="Calibri"/>
                <a:cs typeface="Calibri"/>
              </a:rPr>
              <a:t>- Gesellschaft für</a:t>
            </a:r>
            <a:r>
              <a:rPr sz="1200" b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Calibri"/>
                <a:cs typeface="Calibri"/>
              </a:rPr>
              <a:t>Personal-  </a:t>
            </a:r>
            <a:r>
              <a:rPr sz="1200" b="1" dirty="0">
                <a:solidFill>
                  <a:srgbClr val="231F20"/>
                </a:solidFill>
                <a:latin typeface="Calibri"/>
                <a:cs typeface="Calibri"/>
              </a:rPr>
              <a:t>und</a:t>
            </a:r>
            <a:r>
              <a:rPr sz="1200" b="1" spc="-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231F20"/>
                </a:solidFill>
                <a:latin typeface="Calibri"/>
                <a:cs typeface="Calibri"/>
              </a:rPr>
              <a:t>Organisationsentwicklung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20"/>
              </a:lnSpc>
              <a:spcBef>
                <a:spcPts val="484"/>
              </a:spcBef>
            </a:pPr>
            <a:r>
              <a:rPr sz="1200" b="0" spc="-5" dirty="0">
                <a:solidFill>
                  <a:srgbClr val="231F20"/>
                </a:solidFill>
                <a:latin typeface="Calibri Light"/>
                <a:cs typeface="Calibri Light"/>
              </a:rPr>
              <a:t>Allersberger Straße </a:t>
            </a:r>
            <a:r>
              <a:rPr sz="1200" b="0" spc="10" dirty="0">
                <a:solidFill>
                  <a:srgbClr val="231F20"/>
                </a:solidFill>
                <a:latin typeface="Calibri Light"/>
                <a:cs typeface="Calibri Light"/>
              </a:rPr>
              <a:t>185/F, </a:t>
            </a:r>
            <a:r>
              <a:rPr sz="1200" b="0" dirty="0">
                <a:solidFill>
                  <a:srgbClr val="231F20"/>
                </a:solidFill>
                <a:latin typeface="Calibri Light"/>
                <a:cs typeface="Calibri Light"/>
              </a:rPr>
              <a:t>D-90461</a:t>
            </a:r>
            <a:r>
              <a:rPr sz="1200" b="0" spc="-75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Calibri Light"/>
                <a:cs typeface="Calibri Light"/>
              </a:rPr>
              <a:t>Nürnberg</a:t>
            </a:r>
            <a:endParaRPr sz="1200">
              <a:latin typeface="Calibri Light"/>
              <a:cs typeface="Calibri Light"/>
            </a:endParaRPr>
          </a:p>
          <a:p>
            <a:pPr marL="12700">
              <a:lnSpc>
                <a:spcPts val="1420"/>
              </a:lnSpc>
            </a:pPr>
            <a:r>
              <a:rPr sz="1200" b="0" spc="-10" dirty="0">
                <a:solidFill>
                  <a:srgbClr val="231F20"/>
                </a:solidFill>
                <a:latin typeface="Calibri Light"/>
                <a:cs typeface="Calibri Light"/>
                <a:hlinkClick r:id="rId3"/>
              </a:rPr>
              <a:t>www.ffw-nuernberg.de,</a:t>
            </a:r>
            <a:r>
              <a:rPr sz="1200" b="0" spc="-1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200" b="0" spc="-5" dirty="0">
                <a:solidFill>
                  <a:srgbClr val="231F20"/>
                </a:solidFill>
                <a:latin typeface="Calibri Light"/>
                <a:cs typeface="Calibri Light"/>
              </a:rPr>
              <a:t>E-Mail:</a:t>
            </a:r>
            <a:r>
              <a:rPr sz="1200" b="0" spc="50" dirty="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sz="1200" b="0" spc="-10" dirty="0">
                <a:solidFill>
                  <a:srgbClr val="231F20"/>
                </a:solidFill>
                <a:latin typeface="Calibri Light"/>
                <a:cs typeface="Calibri Light"/>
                <a:hlinkClick r:id="rId4"/>
              </a:rPr>
              <a:t>info@ffw-nuernberg.de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13" name="object 12"/>
          <p:cNvSpPr txBox="1"/>
          <p:nvPr userDrawn="1"/>
        </p:nvSpPr>
        <p:spPr>
          <a:xfrm>
            <a:off x="527300" y="6413636"/>
            <a:ext cx="12833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0" spc="-25" dirty="0">
                <a:solidFill>
                  <a:srgbClr val="231F20"/>
                </a:solidFill>
                <a:latin typeface="Calibri Light"/>
                <a:cs typeface="Calibri Light"/>
              </a:rPr>
              <a:t>Tel.: </a:t>
            </a:r>
            <a:r>
              <a:rPr sz="1200" b="0" spc="10" dirty="0">
                <a:solidFill>
                  <a:srgbClr val="231F20"/>
                </a:solidFill>
                <a:latin typeface="Calibri Light"/>
                <a:cs typeface="Calibri Light"/>
              </a:rPr>
              <a:t>0911/462679-0</a:t>
            </a:r>
            <a:endParaRPr sz="1200" dirty="0">
              <a:latin typeface="Calibri Light"/>
              <a:cs typeface="Calibri Light"/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5" y="2304288"/>
            <a:ext cx="6016752" cy="74980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39750" y="3429000"/>
            <a:ext cx="3311525" cy="5762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424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7BFC7-5AE7-482B-B9C8-4AA712DCCBAF}" type="datetime1">
              <a:rPr lang="de-DE" smtClean="0"/>
              <a:t>03.04.2017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©ffw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Folie </a:t>
            </a:r>
            <a:fld id="{FE6B379E-895B-4DA2-85A3-5D1207BF163E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40000" y="571754"/>
            <a:ext cx="1800182" cy="0"/>
            <a:chOff x="540000" y="571754"/>
            <a:chExt cx="1800182" cy="0"/>
          </a:xfrm>
        </p:grpSpPr>
        <p:sp>
          <p:nvSpPr>
            <p:cNvPr id="8" name="object 2"/>
            <p:cNvSpPr/>
            <p:nvPr userDrawn="1"/>
          </p:nvSpPr>
          <p:spPr>
            <a:xfrm>
              <a:off x="540000" y="571754"/>
              <a:ext cx="572770" cy="0"/>
            </a:xfrm>
            <a:custGeom>
              <a:avLst/>
              <a:gdLst/>
              <a:ahLst/>
              <a:cxnLst/>
              <a:rect l="l" t="t" r="r" b="b"/>
              <a:pathLst>
                <a:path w="572769">
                  <a:moveTo>
                    <a:pt x="0" y="0"/>
                  </a:moveTo>
                  <a:lnTo>
                    <a:pt x="572731" y="0"/>
                  </a:lnTo>
                </a:path>
              </a:pathLst>
            </a:custGeom>
            <a:ln w="63500">
              <a:solidFill>
                <a:srgbClr val="78C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3"/>
            <p:cNvSpPr/>
            <p:nvPr userDrawn="1"/>
          </p:nvSpPr>
          <p:spPr>
            <a:xfrm>
              <a:off x="1112727" y="571754"/>
              <a:ext cx="1227455" cy="0"/>
            </a:xfrm>
            <a:custGeom>
              <a:avLst/>
              <a:gdLst/>
              <a:ahLst/>
              <a:cxnLst/>
              <a:rect l="l" t="t" r="r" b="b"/>
              <a:pathLst>
                <a:path w="1227455">
                  <a:moveTo>
                    <a:pt x="0" y="0"/>
                  </a:moveTo>
                  <a:lnTo>
                    <a:pt x="1227277" y="0"/>
                  </a:lnTo>
                </a:path>
              </a:pathLst>
            </a:custGeom>
            <a:ln w="635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/>
          <p:cNvSpPr/>
          <p:nvPr/>
        </p:nvSpPr>
        <p:spPr>
          <a:xfrm>
            <a:off x="540000" y="1160297"/>
            <a:ext cx="1069340" cy="0"/>
          </a:xfrm>
          <a:custGeom>
            <a:avLst/>
            <a:gdLst/>
            <a:ahLst/>
            <a:cxnLst/>
            <a:rect l="l" t="t" r="r" b="b"/>
            <a:pathLst>
              <a:path w="1069340">
                <a:moveTo>
                  <a:pt x="0" y="0"/>
                </a:moveTo>
                <a:lnTo>
                  <a:pt x="1069225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elplatzhalter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165304"/>
            <a:ext cx="501502" cy="5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63" r:id="rId4"/>
    <p:sldLayoutId id="2147483652" r:id="rId5"/>
    <p:sldLayoutId id="2147483661" r:id="rId6"/>
    <p:sldLayoutId id="2147483665" r:id="rId7"/>
    <p:sldLayoutId id="2147483667" r:id="rId8"/>
    <p:sldLayoutId id="2147483664" r:id="rId9"/>
    <p:sldLayoutId id="2147483668" r:id="rId10"/>
    <p:sldLayoutId id="214748366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91D0CC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Fitness </a:t>
            </a:r>
            <a:r>
              <a:rPr lang="de-DE" dirty="0"/>
              <a:t>in der Arbeit: </a:t>
            </a:r>
            <a:endParaRPr lang="de-DE" dirty="0" smtClean="0"/>
          </a:p>
          <a:p>
            <a:r>
              <a:rPr lang="de-DE" dirty="0" smtClean="0"/>
              <a:t>Was </a:t>
            </a:r>
            <a:r>
              <a:rPr lang="de-DE" dirty="0"/>
              <a:t>hilft – was </a:t>
            </a:r>
            <a:r>
              <a:rPr lang="de-DE" dirty="0" smtClean="0"/>
              <a:t>hindert?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Wolfgang Anlauft, März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55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Monotonie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Tätigkeit ist</a:t>
            </a:r>
          </a:p>
          <a:p>
            <a:r>
              <a:rPr lang="de-DE" sz="1800" dirty="0" smtClean="0"/>
              <a:t>nur ausführend</a:t>
            </a:r>
          </a:p>
          <a:p>
            <a:r>
              <a:rPr lang="de-DE" sz="1800" dirty="0" smtClean="0"/>
              <a:t>anregungsarm, einförmig wiederkehrend</a:t>
            </a:r>
          </a:p>
          <a:p>
            <a:r>
              <a:rPr lang="de-DE" sz="1800" dirty="0" smtClean="0"/>
              <a:t>erfordert Aufmerksamkeit ohne Handlungsmöglichkeit</a:t>
            </a:r>
          </a:p>
          <a:p>
            <a:r>
              <a:rPr lang="de-DE" sz="1800" dirty="0" smtClean="0"/>
              <a:t>isolierend: Mitarbeiter können nicht kommunizieren</a:t>
            </a:r>
          </a:p>
          <a:p>
            <a:r>
              <a:rPr lang="de-DE" sz="1800" dirty="0" smtClean="0"/>
              <a:t>beansprucht nur wenige Fähigkeiten und Kenntnisse</a:t>
            </a:r>
          </a:p>
          <a:p>
            <a:r>
              <a:rPr lang="de-DE" sz="1800" dirty="0" smtClean="0"/>
              <a:t>erfolgt bei stets gleicher Körperhaltung/Hitze/wenig Licht</a:t>
            </a:r>
          </a:p>
          <a:p>
            <a:r>
              <a:rPr lang="de-DE" sz="1800" dirty="0" smtClean="0"/>
              <a:t>die Bindung an den Maschinentakt ist eng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C5098-7CD2-44AD-84CD-AE1A30158D21}" type="datetime1">
              <a:rPr lang="de-DE" smtClean="0"/>
              <a:pPr>
                <a:defRPr/>
              </a:pPr>
              <a:t>03.04.2017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Dateiname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0FC9CA01-854A-4103-9AEE-9E21E253BF5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8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Psychische Sättigung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Tätigkeit beinhaltet erhebliche Fehlbeanspruchungen:</a:t>
            </a:r>
          </a:p>
          <a:p>
            <a:pPr lvl="1"/>
            <a:r>
              <a:rPr lang="de-DE" sz="1800" dirty="0" smtClean="0"/>
              <a:t>Strenge zeitliche Bindung, keine Möglichkeit zu entfliehen</a:t>
            </a:r>
          </a:p>
          <a:p>
            <a:pPr lvl="1"/>
            <a:r>
              <a:rPr lang="de-DE" sz="1800" dirty="0" smtClean="0"/>
              <a:t>Kaum Freiheitsgrade in der Ausführung, strenge Regeln</a:t>
            </a:r>
          </a:p>
          <a:p>
            <a:pPr lvl="1"/>
            <a:r>
              <a:rPr lang="de-DE" sz="1800" dirty="0" smtClean="0"/>
              <a:t>Information über Sinn in der Arbeit fehlen</a:t>
            </a:r>
          </a:p>
          <a:p>
            <a:pPr lvl="1"/>
            <a:r>
              <a:rPr lang="de-DE" sz="1800" dirty="0" smtClean="0"/>
              <a:t>Rückmeldung über Handlungserfolg fehlen weitgehend</a:t>
            </a:r>
          </a:p>
          <a:p>
            <a:pPr lvl="1"/>
            <a:r>
              <a:rPr lang="de-DE" sz="1800" dirty="0" smtClean="0"/>
              <a:t>Erlaubt keine Verantwortung oder Mitsprachemöglichkeit</a:t>
            </a:r>
          </a:p>
          <a:p>
            <a:pPr lvl="1"/>
            <a:r>
              <a:rPr lang="de-DE" sz="1800" dirty="0" smtClean="0"/>
              <a:t>Schlecht gestaltete Arbeitsmittel (z.B. Blendungen, Anzeigen usw.)</a:t>
            </a:r>
          </a:p>
          <a:p>
            <a:pPr lvl="1"/>
            <a:r>
              <a:rPr lang="de-DE" sz="1800" dirty="0" smtClean="0"/>
              <a:t>Unbequeme Körperhaltungen sind erforderlich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C5098-7CD2-44AD-84CD-AE1A30158D21}" type="datetime1">
              <a:rPr lang="de-DE" smtClean="0"/>
              <a:pPr>
                <a:defRPr/>
              </a:pPr>
              <a:t>03.04.2017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Dateiname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0FC9CA01-854A-4103-9AEE-9E21E253BF5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2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 psychischer Erschöpfung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de-DE" sz="2200" dirty="0" smtClean="0"/>
              <a:t>Er/Sie</a:t>
            </a:r>
          </a:p>
          <a:p>
            <a:pPr lvl="1"/>
            <a:r>
              <a:rPr lang="de-DE" sz="1800" dirty="0" smtClean="0"/>
              <a:t>verleugnet Überarbeitung</a:t>
            </a:r>
          </a:p>
          <a:p>
            <a:pPr lvl="1"/>
            <a:r>
              <a:rPr lang="de-DE" sz="1800" dirty="0" smtClean="0"/>
              <a:t>Ist schneller mit Aufgaben überfordert als früher</a:t>
            </a:r>
          </a:p>
          <a:p>
            <a:pPr lvl="1"/>
            <a:r>
              <a:rPr lang="de-DE" sz="1800" dirty="0" smtClean="0"/>
              <a:t>Unterbricht häufiger die Arbeit, muss sich erholen</a:t>
            </a:r>
          </a:p>
          <a:p>
            <a:pPr lvl="1"/>
            <a:r>
              <a:rPr lang="de-DE" sz="1800" dirty="0" smtClean="0"/>
              <a:t>Hat Ideen/Kreativität verloren</a:t>
            </a:r>
          </a:p>
          <a:p>
            <a:pPr lvl="1"/>
            <a:r>
              <a:rPr lang="de-DE" sz="1800" dirty="0" smtClean="0"/>
              <a:t>Entscheidungen fallen jetzt schwer</a:t>
            </a:r>
          </a:p>
          <a:p>
            <a:pPr lvl="1"/>
            <a:r>
              <a:rPr lang="de-DE" sz="1800" dirty="0" smtClean="0"/>
              <a:t>Zieht sich aus dem Team zurück</a:t>
            </a:r>
          </a:p>
          <a:p>
            <a:pPr lvl="1"/>
            <a:r>
              <a:rPr lang="de-DE" sz="1800" dirty="0" smtClean="0"/>
              <a:t>Wirkt erschöpft/freudlos</a:t>
            </a:r>
          </a:p>
          <a:p>
            <a:pPr lvl="1"/>
            <a:r>
              <a:rPr lang="de-DE" sz="1800" dirty="0" smtClean="0"/>
              <a:t>Wirkt gedanklich abwesend/starrt ins Leere</a:t>
            </a:r>
          </a:p>
          <a:p>
            <a:pPr lvl="1"/>
            <a:r>
              <a:rPr lang="de-DE" sz="1800" dirty="0" smtClean="0"/>
              <a:t>Reagiert schnell genervt</a:t>
            </a:r>
          </a:p>
          <a:p>
            <a:pPr lvl="1"/>
            <a:r>
              <a:rPr lang="de-DE" sz="1800" dirty="0" smtClean="0"/>
              <a:t>Wirkt frustriert, jammert und klagt</a:t>
            </a:r>
          </a:p>
          <a:p>
            <a:pPr lvl="1"/>
            <a:r>
              <a:rPr lang="de-DE" sz="1800" dirty="0" smtClean="0"/>
              <a:t>Erledigt Aufgaben zunehmend widerwillig</a:t>
            </a:r>
          </a:p>
          <a:p>
            <a:pPr lvl="1"/>
            <a:r>
              <a:rPr lang="de-DE" sz="1800" dirty="0" smtClean="0"/>
              <a:t>Äußert sich abfällig über Chefs, Kollegen, Kunden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C5098-7CD2-44AD-84CD-AE1A30158D21}" type="datetime1">
              <a:rPr lang="de-DE" smtClean="0"/>
              <a:pPr>
                <a:defRPr/>
              </a:pPr>
              <a:t>03.04.2017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Dateiname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0FC9CA01-854A-4103-9AEE-9E21E253BF5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5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Stresssymtome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sz="1800" dirty="0" smtClean="0"/>
              <a:t>Ist schneller reizbar</a:t>
            </a:r>
          </a:p>
          <a:p>
            <a:pPr lvl="1"/>
            <a:r>
              <a:rPr lang="de-DE" sz="1800" dirty="0" smtClean="0"/>
              <a:t>Wird zunehmend ungeduldig, wenn etwas nicht gleich klappt</a:t>
            </a:r>
          </a:p>
          <a:p>
            <a:pPr lvl="1"/>
            <a:r>
              <a:rPr lang="de-DE" sz="1800" dirty="0" smtClean="0"/>
              <a:t>Wird vergesslich</a:t>
            </a:r>
          </a:p>
          <a:p>
            <a:pPr lvl="1"/>
            <a:r>
              <a:rPr lang="de-DE" sz="1800" dirty="0" smtClean="0"/>
              <a:t>Kann sich schwerer konzentrieren</a:t>
            </a:r>
          </a:p>
          <a:p>
            <a:pPr lvl="1"/>
            <a:r>
              <a:rPr lang="de-DE" sz="1800" dirty="0" smtClean="0"/>
              <a:t>Ist unruhig oder wirkt wie aufgezogen</a:t>
            </a:r>
          </a:p>
          <a:p>
            <a:pPr lvl="1"/>
            <a:r>
              <a:rPr lang="de-DE" sz="1800" dirty="0" smtClean="0"/>
              <a:t>Kann anderen nicht mehr zuhören</a:t>
            </a:r>
          </a:p>
          <a:p>
            <a:pPr lvl="1"/>
            <a:r>
              <a:rPr lang="de-DE" sz="1800" dirty="0" smtClean="0"/>
              <a:t>Spricht davon, nicht mehr abschalten zu können</a:t>
            </a:r>
          </a:p>
          <a:p>
            <a:pPr lvl="1"/>
            <a:r>
              <a:rPr lang="de-DE" sz="1800" dirty="0" smtClean="0"/>
              <a:t>Äußert, nachts aufzuwachen- und nicht mehr einschlafen zu können</a:t>
            </a:r>
          </a:p>
          <a:p>
            <a:pPr lvl="1"/>
            <a:r>
              <a:rPr lang="de-DE" sz="1800" dirty="0" smtClean="0"/>
              <a:t>Agiert zunehmend hektisch und riskant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C5098-7CD2-44AD-84CD-AE1A30158D21}" type="datetime1">
              <a:rPr lang="de-DE" smtClean="0"/>
              <a:pPr>
                <a:defRPr/>
              </a:pPr>
              <a:t>03.04.2017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Dateiname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0FC9CA01-854A-4103-9AEE-9E21E253BF5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4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Arbeitsbedingung und schlechter Gesundheitszustand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C5098-7CD2-44AD-84CD-AE1A30158D21}" type="datetime1">
              <a:rPr lang="de-DE" smtClean="0"/>
              <a:pPr>
                <a:defRPr/>
              </a:pPr>
              <a:t>03.04.2017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Dateiname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0FC9CA01-854A-4103-9AEE-9E21E253BF5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43696"/>
              </p:ext>
            </p:extLst>
          </p:nvPr>
        </p:nvGraphicFramePr>
        <p:xfrm>
          <a:off x="539552" y="1340768"/>
          <a:ext cx="8136904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Arbeitsbedingung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Faktor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Arbeits- und Umgebungsbedingungen</a:t>
                      </a:r>
                    </a:p>
                    <a:p>
                      <a:r>
                        <a:rPr lang="de-DE" sz="1600" dirty="0" smtClean="0"/>
                        <a:t>Heben, Tragen schwerer Lasten, Arbeiten unter Zwangshaltungen, Grelles Licht, schlechte Beleuchtung, Arbeiten unter Lärm, Hitze, Kälte, Zugluft, Nässe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1,7 bis 2,1</a:t>
                      </a:r>
                      <a:endParaRPr lang="de-DE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Arbeitsintensität</a:t>
                      </a:r>
                    </a:p>
                    <a:p>
                      <a:r>
                        <a:rPr lang="de-DE" sz="1600" dirty="0" smtClean="0"/>
                        <a:t>Starker Termin- und Leistungsdruck (1,4), sehr schnell arbeiten (1,4), Arbeiten an der Grenze der Leistungsfähigkeit (2,6)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1,4 bis 2,6</a:t>
                      </a:r>
                      <a:endParaRPr lang="de-DE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Über-und Unterforderung</a:t>
                      </a:r>
                    </a:p>
                    <a:p>
                      <a:r>
                        <a:rPr lang="de-DE" sz="1600" dirty="0" smtClean="0"/>
                        <a:t>fachlich überfordert (2,4), fachlich eher unterfordert (1,5), zeitlich eher überfordert (2,3), zeitlich eher unterfordert (1,6)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1,5 bis 2,4</a:t>
                      </a:r>
                      <a:endParaRPr lang="de-DE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weitere psychische Anforderungen</a:t>
                      </a:r>
                    </a:p>
                    <a:p>
                      <a:r>
                        <a:rPr lang="de-DE" sz="1600" dirty="0" smtClean="0"/>
                        <a:t>Situation mit gefühlsmäßiger Belastung (2,9), Tätigkeit ist nicht wichtig (2,4), </a:t>
                      </a:r>
                    </a:p>
                    <a:p>
                      <a:r>
                        <a:rPr lang="de-DE" sz="1600" dirty="0" smtClean="0"/>
                        <a:t>nicht Erlerntes wird verlangt (1,6),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dirty="0" smtClean="0"/>
                        <a:t>Arbeitstätigkeit detailliert vorgeschrieben (1,5), ständig wiederkehrende Arbeitsvorgänge (2,0)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1,5 </a:t>
                      </a:r>
                      <a:r>
                        <a:rPr lang="de-DE" b="1" smtClean="0"/>
                        <a:t>bis 2,9</a:t>
                      </a:r>
                      <a:endParaRPr lang="de-DE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39552" y="544522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Lesehilfe: </a:t>
            </a:r>
            <a:r>
              <a:rPr lang="de-DE" b="1" dirty="0" smtClean="0"/>
              <a:t>Faktor 2,0 </a:t>
            </a:r>
            <a:r>
              <a:rPr lang="de-DE" dirty="0" smtClean="0"/>
              <a:t>bedeutet, dass </a:t>
            </a:r>
            <a:r>
              <a:rPr lang="de-DE" b="1" dirty="0" smtClean="0"/>
              <a:t>doppelt so viele AN </a:t>
            </a:r>
            <a:r>
              <a:rPr lang="de-DE" dirty="0" smtClean="0"/>
              <a:t>ihren Gesundheitszustand als schlecht einschätzen, wenn eine bestimmte Arbeitsbedingung zutrifft.</a:t>
            </a:r>
          </a:p>
          <a:p>
            <a:r>
              <a:rPr lang="de-DE" sz="1400" dirty="0" smtClean="0"/>
              <a:t>Quelle: </a:t>
            </a:r>
            <a:r>
              <a:rPr lang="de-DE" sz="1400" dirty="0" err="1" smtClean="0"/>
              <a:t>BiBB</a:t>
            </a:r>
            <a:r>
              <a:rPr lang="de-DE" sz="1400" dirty="0" smtClean="0"/>
              <a:t>/</a:t>
            </a:r>
            <a:r>
              <a:rPr lang="de-DE" sz="1400" dirty="0" err="1" smtClean="0"/>
              <a:t>BAuA</a:t>
            </a:r>
            <a:r>
              <a:rPr lang="de-DE" sz="1400" dirty="0" smtClean="0"/>
              <a:t> 2012 und eigene Berechnungen</a:t>
            </a:r>
          </a:p>
        </p:txBody>
      </p:sp>
    </p:spTree>
    <p:extLst>
      <p:ext uri="{BB962C8B-B14F-4D97-AF65-F5344CB8AC3E}">
        <p14:creationId xmlns:p14="http://schemas.microsoft.com/office/powerpoint/2010/main" val="41378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Arbeitsbedingung und guter Gesundheitszustand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C5098-7CD2-44AD-84CD-AE1A30158D21}" type="datetime1">
              <a:rPr lang="de-DE" smtClean="0"/>
              <a:pPr>
                <a:defRPr/>
              </a:pPr>
              <a:t>03.04.2017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Dateiname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0FC9CA01-854A-4103-9AEE-9E21E253BF5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18047"/>
              </p:ext>
            </p:extLst>
          </p:nvPr>
        </p:nvGraphicFramePr>
        <p:xfrm>
          <a:off x="539552" y="1340768"/>
          <a:ext cx="8136904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Arbeitsbedingung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Faktor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Handlungsspielraum</a:t>
                      </a:r>
                    </a:p>
                    <a:p>
                      <a:r>
                        <a:rPr lang="de-DE" sz="1600" dirty="0" smtClean="0"/>
                        <a:t>eigene Arbeit selbst planen und einteilen (0,4), Einfluss auf Arbeitsmenge (0,6), rechtzeitig über Zukunftspläne informiert werden (0,5), alle notwendigen  Informationen für eigene Tätigkeit (0,5).</a:t>
                      </a:r>
                    </a:p>
                    <a:p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0,4 bis 0,6</a:t>
                      </a:r>
                      <a:endParaRPr lang="de-DE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soziale Unterstützung</a:t>
                      </a:r>
                    </a:p>
                    <a:p>
                      <a:r>
                        <a:rPr lang="de-DE" sz="1600" dirty="0" smtClean="0"/>
                        <a:t>am Arbeitsplatz Teil einer Gemeinschaft sein (0,5), gute Zusammenarbeit mit Kollegen (0,3), Hilfe/Unterstützung von Kollegen (0,5), Hilfe/Unterstützung von Vorgesetzten (0,3)</a:t>
                      </a:r>
                    </a:p>
                    <a:p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0,3 bis 0,5</a:t>
                      </a:r>
                      <a:endParaRPr lang="de-DE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40002" y="4653136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Lesehilfe: </a:t>
            </a:r>
            <a:r>
              <a:rPr lang="de-DE" b="1" dirty="0" smtClean="0"/>
              <a:t>Faktor 0,5 </a:t>
            </a:r>
            <a:r>
              <a:rPr lang="de-DE" dirty="0" smtClean="0"/>
              <a:t>bedeutet, dass nur </a:t>
            </a:r>
            <a:r>
              <a:rPr lang="de-DE" b="1" dirty="0" smtClean="0"/>
              <a:t>die Hälfte der AN </a:t>
            </a:r>
            <a:r>
              <a:rPr lang="de-DE" dirty="0" smtClean="0"/>
              <a:t>ihren Gesundheitszustand als schlecht einschätzen, wenn eine bestimmte Arbeitsbedingung zutrifft.</a:t>
            </a:r>
          </a:p>
          <a:p>
            <a:r>
              <a:rPr lang="de-DE" sz="1400" dirty="0" smtClean="0"/>
              <a:t>Quelle: </a:t>
            </a:r>
            <a:r>
              <a:rPr lang="de-DE" sz="1400" dirty="0" err="1" smtClean="0"/>
              <a:t>BiBB</a:t>
            </a:r>
            <a:r>
              <a:rPr lang="de-DE" sz="1400" dirty="0" smtClean="0"/>
              <a:t>/</a:t>
            </a:r>
            <a:r>
              <a:rPr lang="de-DE" sz="1400" dirty="0" err="1" smtClean="0"/>
              <a:t>BAuA</a:t>
            </a:r>
            <a:r>
              <a:rPr lang="de-DE" sz="1400" dirty="0" smtClean="0"/>
              <a:t> 2012 und eigene Berechnungen</a:t>
            </a:r>
          </a:p>
        </p:txBody>
      </p:sp>
    </p:spTree>
    <p:extLst>
      <p:ext uri="{BB962C8B-B14F-4D97-AF65-F5344CB8AC3E}">
        <p14:creationId xmlns:p14="http://schemas.microsoft.com/office/powerpoint/2010/main" val="25525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Gesundheit und Arbeits-und Umgebungsbedingungen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45F4-6A37-4116-A7E2-C57C79E7F67B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FE6B379E-895B-4DA2-85A3-5D1207BF163E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51149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084168" y="1628800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Arbeitnehmer/-innen, die </a:t>
            </a:r>
            <a:r>
              <a:rPr lang="de-DE" b="1" dirty="0" smtClean="0"/>
              <a:t>häufig</a:t>
            </a:r>
            <a:r>
              <a:rPr lang="de-DE" dirty="0" smtClean="0"/>
              <a:t> unter den nachfolgenden </a:t>
            </a:r>
            <a:r>
              <a:rPr lang="de-DE" b="1" dirty="0" smtClean="0"/>
              <a:t>Bedingungen</a:t>
            </a:r>
            <a:r>
              <a:rPr lang="de-DE" dirty="0" smtClean="0"/>
              <a:t> arbeiten schätzen ihren </a:t>
            </a:r>
            <a:r>
              <a:rPr lang="de-DE" b="1" dirty="0" smtClean="0"/>
              <a:t>Gesundheitszustand </a:t>
            </a:r>
            <a:r>
              <a:rPr lang="de-DE" dirty="0" smtClean="0"/>
              <a:t>in etwa </a:t>
            </a:r>
            <a:r>
              <a:rPr lang="de-DE" b="1" dirty="0" smtClean="0"/>
              <a:t>doppelt so häufig </a:t>
            </a:r>
            <a:r>
              <a:rPr lang="de-DE" dirty="0" smtClean="0"/>
              <a:t>als </a:t>
            </a:r>
            <a:r>
              <a:rPr lang="de-DE" b="1" dirty="0" smtClean="0"/>
              <a:t>„weniger gut/schlecht“ </a:t>
            </a:r>
            <a:r>
              <a:rPr lang="de-DE" dirty="0" smtClean="0"/>
              <a:t>ein, als Arbeitnehmer/-innen, die </a:t>
            </a:r>
            <a:r>
              <a:rPr lang="de-DE" b="1" dirty="0" smtClean="0"/>
              <a:t>nie oder selten </a:t>
            </a:r>
            <a:r>
              <a:rPr lang="de-DE" dirty="0" smtClean="0"/>
              <a:t>unter diesen Bedingungen 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26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Gesundheitszustand und Arbeitsintensität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45F4-6A37-4116-A7E2-C57C79E7F67B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FE6B379E-895B-4DA2-85A3-5D1207BF163E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5181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796136" y="1628800"/>
            <a:ext cx="3024336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Zusammenhang zwischen schlechtem Gesundheitszustand 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Arbeiten an der Grenze der Leistungsfähigkeit (2,7)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Starker Termin- und Leistungsdruck (1,4)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Sehr schnell arbeiten (1,4)</a:t>
            </a:r>
          </a:p>
          <a:p>
            <a:endParaRPr lang="de-DE" dirty="0" smtClean="0"/>
          </a:p>
          <a:p>
            <a:r>
              <a:rPr lang="de-DE" dirty="0" smtClean="0"/>
              <a:t>Aber auch: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Positive Wirkung von Anforderungen</a:t>
            </a:r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9323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Gesundheit und Arbeitstätigkeiten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45F4-6A37-4116-A7E2-C57C79E7F67B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FE6B379E-895B-4DA2-85A3-5D1207BF163E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50577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597327" y="1628800"/>
            <a:ext cx="322314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Zusammenhang zwischen schlechtem Gesundheitszustand 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Gefühlsmäßiger Belastung (2,9)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Arbeit ist nicht wichtig (2,4)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Nicht Erlerntes wird verlangt (1,6)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In allen Einzelheiten vorgeschrieben (1,5)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Ständig wiederkehrende Tätigkeiten (2,0)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49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Gesundheit und Über- und Unterforderung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45F4-6A37-4116-A7E2-C57C79E7F67B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FE6B379E-895B-4DA2-85A3-5D1207BF163E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9625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580112" y="1486915"/>
            <a:ext cx="338437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Zusammenhang zwischen schlechtem Gesundheitszustand 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Fachlicher Überforderung (2,4)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Zeitlicher Überforderung (2,3)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Fachlicher Unterforderung (1,5)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Zeitlicher Unterforderung (1,6)</a:t>
            </a:r>
          </a:p>
        </p:txBody>
      </p:sp>
    </p:spTree>
    <p:extLst>
      <p:ext uri="{BB962C8B-B14F-4D97-AF65-F5344CB8AC3E}">
        <p14:creationId xmlns:p14="http://schemas.microsoft.com/office/powerpoint/2010/main" val="12643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Vorgehen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FC7-5AE7-482B-B9C8-4AA712DCCBAF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FE6B379E-895B-4DA2-85A3-5D1207BF163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Denken Sie an ihre Arbeitssituation.  Welche Bedingungen fördern ihre Gesundheit, welche Bedingungen machen sie krank?</a:t>
            </a:r>
          </a:p>
          <a:p>
            <a:r>
              <a:rPr lang="de-DE" dirty="0" smtClean="0"/>
              <a:t>Denken Sie an die Arbeitssituation folgender Beschäftigtengruppen</a:t>
            </a:r>
          </a:p>
          <a:p>
            <a:pPr lvl="1"/>
            <a:r>
              <a:rPr lang="de-DE" dirty="0" smtClean="0"/>
              <a:t>Produktion</a:t>
            </a:r>
          </a:p>
          <a:p>
            <a:pPr lvl="1"/>
            <a:r>
              <a:rPr lang="de-DE" dirty="0" smtClean="0"/>
              <a:t>Design / Arbeitsvorbereitung</a:t>
            </a:r>
          </a:p>
          <a:p>
            <a:pPr lvl="1"/>
            <a:r>
              <a:rPr lang="de-DE" dirty="0" smtClean="0"/>
              <a:t>Verwaltung</a:t>
            </a:r>
          </a:p>
          <a:p>
            <a:pPr marL="457200" lvl="1" indent="0">
              <a:buNone/>
            </a:pPr>
            <a:r>
              <a:rPr lang="de-DE" dirty="0" smtClean="0"/>
              <a:t>Nennen Sie je 5 Arbeitsbedingungen, </a:t>
            </a:r>
          </a:p>
          <a:p>
            <a:pPr lvl="1"/>
            <a:r>
              <a:rPr lang="de-DE" dirty="0" smtClean="0"/>
              <a:t>die eher krank machen</a:t>
            </a:r>
          </a:p>
          <a:p>
            <a:pPr lvl="1"/>
            <a:r>
              <a:rPr lang="de-DE" dirty="0" smtClean="0"/>
              <a:t>die gesund erhalten</a:t>
            </a:r>
          </a:p>
          <a:p>
            <a:r>
              <a:rPr lang="de-DE" dirty="0" smtClean="0"/>
              <a:t>Was muss passieren, damit sich die Arbeitssituation der 3 Beschäftigtengruppe verbessert</a:t>
            </a:r>
          </a:p>
          <a:p>
            <a:pPr lvl="1"/>
            <a:r>
              <a:rPr lang="de-DE" dirty="0" smtClean="0"/>
              <a:t>Arbeitsressourcen</a:t>
            </a:r>
          </a:p>
          <a:p>
            <a:pPr lvl="1"/>
            <a:r>
              <a:rPr lang="de-DE" dirty="0" smtClean="0"/>
              <a:t>Soziale Ressourcen</a:t>
            </a:r>
          </a:p>
          <a:p>
            <a:pPr lvl="1"/>
            <a:r>
              <a:rPr lang="de-DE" dirty="0" smtClean="0"/>
              <a:t>Personale Ressourcen</a:t>
            </a: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0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Gesundheit und Handlungsspielraum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45F4-6A37-4116-A7E2-C57C79E7F67B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FE6B379E-895B-4DA2-85A3-5D1207BF163E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0577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724128" y="1628800"/>
            <a:ext cx="309634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Gesundheitsressourcen liegen in folgenden Arbeitsbedingungen: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Eigene Arbeit selbst planen und einteilen (2,4)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Einfluss auf Arbeitsmenge (1,7)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Über Zukunftspläne informiert werden (2,0)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Notwendige Informationen für eigene Tätigkeit (2,2)</a:t>
            </a:r>
          </a:p>
        </p:txBody>
      </p:sp>
    </p:spTree>
    <p:extLst>
      <p:ext uri="{BB962C8B-B14F-4D97-AF65-F5344CB8AC3E}">
        <p14:creationId xmlns:p14="http://schemas.microsoft.com/office/powerpoint/2010/main" val="26156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Gesundheit und soziale Unterstützung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45F4-6A37-4116-A7E2-C57C79E7F67B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FE6B379E-895B-4DA2-85A3-5D1207BF163E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105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724128" y="1628800"/>
            <a:ext cx="309634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Gesundheitsressourcen liegen in folgenden Arbeitsbedingungen: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Am Arbeitsplatz Teil einer Gemeinschaft sein (2,1)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Gute Zusammenarbeit mit Kollegen/-innen (3,2)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Hilfe und Unterstützung durch Kollegen/-innen (2,2)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Hilfe und Unterstützung durch Vorgesetzten (3,1)</a:t>
            </a:r>
          </a:p>
        </p:txBody>
      </p:sp>
    </p:spTree>
    <p:extLst>
      <p:ext uri="{BB962C8B-B14F-4D97-AF65-F5344CB8AC3E}">
        <p14:creationId xmlns:p14="http://schemas.microsoft.com/office/powerpoint/2010/main" val="24541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Gesundheitliche Beschwerden und Länge der Arbeitszeit</a:t>
            </a:r>
            <a:endParaRPr lang="de-DE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7" y="1484784"/>
            <a:ext cx="6954003" cy="371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Schicht- und Wochenendarbeit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FC7-5AE7-482B-B9C8-4AA712DCCBAF}" type="datetime1">
              <a:rPr lang="de-DE" smtClean="0"/>
              <a:t>03.04.2017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FE6B379E-895B-4DA2-85A3-5D1207BF163E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601788"/>
            <a:ext cx="82962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Gesundheitliche Beschwerden bei Schichtarbeit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676400"/>
            <a:ext cx="6372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1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 bwMode="auto">
          <a:xfrm>
            <a:off x="883882" y="2979739"/>
            <a:ext cx="7356518" cy="898525"/>
          </a:xfrm>
          <a:prstGeom prst="round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867B-02DB-4F11-900F-3C6DFB358767}" type="datetime1">
              <a:rPr lang="de-DE" smtClean="0"/>
              <a:t>03.04.2017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68BFCCE-98A0-4A12-BC00-C6649900266C}" type="slidenum">
              <a:rPr lang="de-DE" smtClean="0"/>
              <a:pPr algn="ctr"/>
              <a:t>25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3707904" y="4941168"/>
            <a:ext cx="844062" cy="914400"/>
          </a:xfrm>
          <a:prstGeom prst="lin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41" y="1202548"/>
            <a:ext cx="6389263" cy="499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sz="2400" dirty="0"/>
              <a:t>Ressourcen stärken – Fehlbeanspruchungen </a:t>
            </a:r>
            <a:r>
              <a:rPr lang="de-DE" sz="2400" dirty="0" smtClean="0"/>
              <a:t>reduzieren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283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Gesundheitsressourcen aktivieren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1800" b="1" dirty="0" smtClean="0"/>
              <a:t>Arbeitsbezogene Ressourcen </a:t>
            </a:r>
          </a:p>
          <a:p>
            <a:pPr marL="400050" lvl="1" indent="0">
              <a:buNone/>
            </a:pPr>
            <a:r>
              <a:rPr lang="de-DE" sz="1600" b="1" dirty="0" smtClean="0"/>
              <a:t>Arbeitsaufgabe: </a:t>
            </a:r>
            <a:r>
              <a:rPr lang="de-DE" sz="1600" dirty="0" smtClean="0"/>
              <a:t>Aufgabenvielfalt, Vollständigkeit, angemessene Balance von Anforderung und Fähigkeit, Sinnerfüllung, Lern- und Entwicklungsmöglichkeiten, Chance auf Erfolg. </a:t>
            </a:r>
          </a:p>
          <a:p>
            <a:pPr marL="400050" lvl="1" indent="0">
              <a:buNone/>
            </a:pPr>
            <a:r>
              <a:rPr lang="de-DE" sz="1600" b="1" dirty="0" smtClean="0"/>
              <a:t>Arbeitsorganisation: </a:t>
            </a:r>
            <a:r>
              <a:rPr lang="de-DE" sz="1600" dirty="0" smtClean="0"/>
              <a:t>Handlungs- und Entscheidungsspielraum, Mitwirkung, Planbarkeit und Vorhersehbarkeit, Information</a:t>
            </a:r>
          </a:p>
          <a:p>
            <a:pPr marL="400050" lvl="1" indent="0">
              <a:buNone/>
            </a:pPr>
            <a:r>
              <a:rPr lang="de-DE" sz="1600" b="1" dirty="0" smtClean="0"/>
              <a:t>Rahmenbedingungen: </a:t>
            </a:r>
            <a:r>
              <a:rPr lang="de-DE" sz="1600" dirty="0" smtClean="0"/>
              <a:t>Vereinbarkeit Arbeit und Privatleben, Sicherheit</a:t>
            </a:r>
          </a:p>
          <a:p>
            <a:pPr marL="400050" lvl="1" indent="0">
              <a:buNone/>
            </a:pPr>
            <a:r>
              <a:rPr lang="de-DE" sz="1600" b="1" dirty="0"/>
              <a:t>Arbeitsplatz &amp;Umgebung: </a:t>
            </a:r>
            <a:r>
              <a:rPr lang="de-DE" sz="1600" dirty="0"/>
              <a:t>Ergonomische Gestaltung, Hilfssysteme </a:t>
            </a:r>
          </a:p>
          <a:p>
            <a:pPr marL="0" indent="0">
              <a:buNone/>
            </a:pPr>
            <a:r>
              <a:rPr lang="de-DE" sz="1800" b="1" dirty="0" smtClean="0"/>
              <a:t>Soziale Ressourcen</a:t>
            </a:r>
          </a:p>
          <a:p>
            <a:pPr marL="400050" lvl="1" indent="0">
              <a:buNone/>
            </a:pPr>
            <a:r>
              <a:rPr lang="de-DE" sz="1600" b="1" dirty="0" smtClean="0"/>
              <a:t>Wer: </a:t>
            </a:r>
            <a:r>
              <a:rPr lang="de-DE" sz="1600" dirty="0" smtClean="0"/>
              <a:t>Führung, Arbeitskollegen, Netzwerke, Familie/Freunde</a:t>
            </a:r>
          </a:p>
          <a:p>
            <a:pPr marL="400050" lvl="1" indent="0">
              <a:buNone/>
            </a:pPr>
            <a:r>
              <a:rPr lang="de-DE" sz="1600" b="1" dirty="0" smtClean="0"/>
              <a:t>Worauf es ankommt: </a:t>
            </a:r>
            <a:r>
              <a:rPr lang="de-DE" sz="1600" dirty="0" smtClean="0"/>
              <a:t>Wertschätzung, Anerkennung, Einbindung, Vertrauen, Solidarität, Unterstützung/Hilfe</a:t>
            </a:r>
          </a:p>
          <a:p>
            <a:pPr marL="0" indent="0">
              <a:buNone/>
            </a:pPr>
            <a:r>
              <a:rPr lang="de-DE" sz="1800" b="1" dirty="0" smtClean="0"/>
              <a:t>Persönliche Ressourcen</a:t>
            </a:r>
          </a:p>
          <a:p>
            <a:pPr marL="400050" lvl="1" indent="0">
              <a:buNone/>
            </a:pPr>
            <a:r>
              <a:rPr lang="de-DE" sz="1600" b="1" dirty="0" smtClean="0"/>
              <a:t>Optimismus und Zuversicht: </a:t>
            </a:r>
            <a:r>
              <a:rPr lang="de-DE" sz="1600" dirty="0" smtClean="0"/>
              <a:t>Selbstvertrauen, Überzeugung von eigener Wirksamkeit, Widerstandfähigkeit, Selbstwertgefühl</a:t>
            </a:r>
          </a:p>
          <a:p>
            <a:pPr marL="400050" lvl="1" indent="0">
              <a:buNone/>
            </a:pPr>
            <a:r>
              <a:rPr lang="de-DE" sz="1600" b="1" dirty="0" smtClean="0"/>
              <a:t>Aktives Handeln: </a:t>
            </a:r>
            <a:r>
              <a:rPr lang="de-DE" sz="1600" dirty="0" smtClean="0"/>
              <a:t>Gesundheitskompetenz, Motivation, Lösungsorientierung, Erholungsfähigkeit, Flexibilität/Anpassung, Einsatz für Verbesserungen (persönlich und gemeinsam)</a:t>
            </a:r>
          </a:p>
          <a:p>
            <a:pPr marL="400050" lvl="1" indent="0">
              <a:buNone/>
            </a:pPr>
            <a:r>
              <a:rPr lang="de-DE" sz="1600" b="1" dirty="0" smtClean="0"/>
              <a:t>Akzeptanz: </a:t>
            </a:r>
            <a:r>
              <a:rPr lang="de-DE" sz="1600" dirty="0" smtClean="0"/>
              <a:t>Realitätssinn, Gelassenheit/Loslassen, Verzeihen/Güte</a:t>
            </a:r>
          </a:p>
          <a:p>
            <a:pPr marL="400050" lvl="1" indent="0">
              <a:buNone/>
            </a:pPr>
            <a:r>
              <a:rPr lang="de-DE" sz="1600" b="1" dirty="0" smtClean="0"/>
              <a:t>Selbststeuerung: </a:t>
            </a:r>
            <a:r>
              <a:rPr lang="de-DE" sz="1600" dirty="0" smtClean="0"/>
              <a:t>gesunde Lebensweise, Lern- und Arbeitsmethodik, Disziplin/Planungsneigung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5C5098-7CD2-44AD-84CD-AE1A30158D21}" type="datetime1">
              <a:rPr lang="de-DE" smtClean="0"/>
              <a:pPr>
                <a:defRPr/>
              </a:pPr>
              <a:t>03.04.2017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Dateiname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0FC9CA01-854A-4103-9AEE-9E21E253BF5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9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Gestaltung von Arbeitsaufgaben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895850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1800" dirty="0" smtClean="0">
                <a:latin typeface="Calibri" panose="020F0502020204030204" pitchFamily="34" charset="0"/>
              </a:rPr>
              <a:t>Arbeitsaufgaben sind menschengerecht gestaltet, wenn sie ….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als vollständige Tätigkeit gestaltet sind</a:t>
            </a:r>
            <a:endParaRPr lang="de-DE" sz="1800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abwechslungsreich </a:t>
            </a:r>
            <a:r>
              <a:rPr lang="de-DE" sz="1800" dirty="0">
                <a:latin typeface="Calibri" panose="020F0502020204030204" pitchFamily="34" charset="0"/>
              </a:rPr>
              <a:t>und vielfältig </a:t>
            </a:r>
            <a:r>
              <a:rPr lang="de-DE" sz="1800" dirty="0" smtClean="0">
                <a:latin typeface="Calibri" panose="020F0502020204030204" pitchFamily="34" charset="0"/>
              </a:rPr>
              <a:t>sind</a:t>
            </a:r>
            <a:endParaRPr lang="de-DE" sz="1800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die Mitarbeiter/-innen weder unter- noch überfordert werden</a:t>
            </a:r>
          </a:p>
          <a:p>
            <a:pPr lvl="1"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bei emotionalen Anforderungen geeignete Unterstützungsmöglichkeiten gewährleistet sind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sinnhaft und bedeutsam sind.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15617" y="6381328"/>
            <a:ext cx="996462" cy="215900"/>
          </a:xfrm>
        </p:spPr>
        <p:txBody>
          <a:bodyPr/>
          <a:lstStyle/>
          <a:p>
            <a:fld id="{047F1A85-D198-4E90-8EDB-EC14EEC68B4F}" type="datetime1">
              <a:rPr lang="de-DE" smtClean="0">
                <a:solidFill>
                  <a:srgbClr val="000000"/>
                </a:solidFill>
              </a:rPr>
              <a:pPr/>
              <a:t>03.04.2017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63102" y="6381329"/>
            <a:ext cx="1063869" cy="360363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Folie </a:t>
            </a:r>
            <a:fld id="{368BFCCE-98A0-4A12-BC00-C6649900266C}" type="slidenum">
              <a:rPr lang="de-DE" smtClean="0">
                <a:solidFill>
                  <a:srgbClr val="000000"/>
                </a:solidFill>
              </a:rPr>
              <a:pPr/>
              <a:t>27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843808" y="6453336"/>
            <a:ext cx="3955074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800" kern="1200" smtClean="0">
                <a:solidFill>
                  <a:schemeClr val="tx1"/>
                </a:solidFill>
                <a:latin typeface="Univers Light Condensed"/>
                <a:ea typeface="+mn-ea"/>
                <a:cs typeface="+mn-cs"/>
              </a:defRPr>
            </a:lvl1pPr>
          </a:lstStyle>
          <a:p>
            <a:r>
              <a:rPr lang="de-DE" dirty="0" smtClean="0"/>
              <a:t>© ffw GmbH,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2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Lernen und Entwickeln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08022" cy="4895850"/>
          </a:xfrm>
        </p:spPr>
        <p:txBody>
          <a:bodyPr>
            <a:normAutofit/>
          </a:bodyPr>
          <a:lstStyle/>
          <a:p>
            <a:pPr marL="4508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Calibri" panose="020F0502020204030204" pitchFamily="34" charset="0"/>
              </a:rPr>
              <a:t>Arbeitsbedingungen sind lernförderlich gestaltet, wenn in der  Arbeit</a:t>
            </a:r>
            <a:endParaRPr lang="de-DE" sz="2000" b="1" dirty="0">
              <a:latin typeface="Calibri" panose="020F0502020204030204" pitchFamily="34" charset="0"/>
            </a:endParaRP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Calibri" panose="020F0502020204030204" pitchFamily="34" charset="0"/>
              </a:rPr>
              <a:t>vorhandene </a:t>
            </a:r>
            <a:r>
              <a:rPr lang="de-DE" sz="1800" dirty="0">
                <a:latin typeface="Calibri" panose="020F0502020204030204" pitchFamily="34" charset="0"/>
              </a:rPr>
              <a:t>Qualifikationen in die Tätigkeit eingebracht, genutzt und weiterentwickelt werden </a:t>
            </a:r>
            <a:r>
              <a:rPr lang="de-DE" sz="1800" dirty="0" smtClean="0">
                <a:latin typeface="Calibri" panose="020F0502020204030204" pitchFamily="34" charset="0"/>
              </a:rPr>
              <a:t>können</a:t>
            </a:r>
            <a:endParaRPr lang="de-DE" sz="1800" dirty="0">
              <a:latin typeface="Calibri" panose="020F0502020204030204" pitchFamily="34" charset="0"/>
            </a:endParaRP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Tätigkeiten vollständig und abwechslungsreich gestaltet sind und dadurch Impulse für das Lernen im Prozess der Arbeit </a:t>
            </a:r>
            <a:r>
              <a:rPr lang="de-DE" sz="1800" dirty="0" smtClean="0">
                <a:latin typeface="Calibri" panose="020F0502020204030204" pitchFamily="34" charset="0"/>
              </a:rPr>
              <a:t>entstehen</a:t>
            </a:r>
            <a:endParaRPr lang="de-DE" sz="1800" dirty="0">
              <a:latin typeface="Calibri" panose="020F0502020204030204" pitchFamily="34" charset="0"/>
            </a:endParaRP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e</a:t>
            </a:r>
            <a:r>
              <a:rPr lang="de-DE" sz="1800" dirty="0" smtClean="0">
                <a:latin typeface="Calibri" panose="020F0502020204030204" pitchFamily="34" charset="0"/>
              </a:rPr>
              <a:t>ine dauerhafte fachliche Über- </a:t>
            </a:r>
            <a:r>
              <a:rPr lang="de-DE" sz="1800" dirty="0">
                <a:latin typeface="Calibri" panose="020F0502020204030204" pitchFamily="34" charset="0"/>
              </a:rPr>
              <a:t>und </a:t>
            </a:r>
            <a:r>
              <a:rPr lang="de-DE" sz="1800" dirty="0" smtClean="0">
                <a:latin typeface="Calibri" panose="020F0502020204030204" pitchFamily="34" charset="0"/>
              </a:rPr>
              <a:t>Unterforderung </a:t>
            </a:r>
            <a:r>
              <a:rPr lang="de-DE" sz="1800" dirty="0">
                <a:latin typeface="Calibri" panose="020F0502020204030204" pitchFamily="34" charset="0"/>
              </a:rPr>
              <a:t>vermieden </a:t>
            </a:r>
            <a:r>
              <a:rPr lang="de-DE" sz="1800" dirty="0" smtClean="0">
                <a:latin typeface="Calibri" panose="020F0502020204030204" pitchFamily="34" charset="0"/>
              </a:rPr>
              <a:t>wird</a:t>
            </a:r>
            <a:endParaRPr lang="de-DE" sz="1800" dirty="0">
              <a:latin typeface="Calibri" panose="020F0502020204030204" pitchFamily="34" charset="0"/>
            </a:endParaRP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zeitliche Freiräume bei der Einarbeitung in neue Aufgaben gegeben </a:t>
            </a:r>
            <a:r>
              <a:rPr lang="de-DE" sz="1800" dirty="0" smtClean="0">
                <a:latin typeface="Calibri" panose="020F0502020204030204" pitchFamily="34" charset="0"/>
              </a:rPr>
              <a:t>sind</a:t>
            </a:r>
            <a:endParaRPr lang="de-DE" sz="1800" dirty="0">
              <a:latin typeface="Calibri" panose="020F0502020204030204" pitchFamily="34" charset="0"/>
            </a:endParaRP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fachliche und soziale Unterstützung bei der Ausführung schwieriger oder neuer Aufgaben durch Vorgesetzte, Kollegen oder technisch-organisatorischer Art vorhanden </a:t>
            </a:r>
            <a:r>
              <a:rPr lang="de-DE" sz="1800" dirty="0" smtClean="0">
                <a:latin typeface="Calibri" panose="020F0502020204030204" pitchFamily="34" charset="0"/>
              </a:rPr>
              <a:t>sind</a:t>
            </a:r>
            <a:endParaRPr lang="de-DE" sz="1800" dirty="0">
              <a:latin typeface="Calibri" panose="020F0502020204030204" pitchFamily="34" charset="0"/>
            </a:endParaRP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im Betrieb bzw. jeweiligen Arbeitsbereich individuelle Entwicklungswege für die Mitarbeiter/-innen gefördert werden,</a:t>
            </a: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die spezifischen Erfahrungen älterer Arbeitnehmer/-innen berücksichtigt und</a:t>
            </a:r>
          </a:p>
          <a:p>
            <a:pPr marL="715963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eine Abkoppelung von zukünftigen Entwicklungen (technisch, organisatorisch, fachlich, sozial) vermieden wird.</a:t>
            </a:r>
            <a:endParaRPr lang="de-DE" sz="1400" dirty="0" smtClean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15617" y="6381328"/>
            <a:ext cx="996462" cy="215900"/>
          </a:xfrm>
        </p:spPr>
        <p:txBody>
          <a:bodyPr/>
          <a:lstStyle/>
          <a:p>
            <a:fld id="{047F1A85-D198-4E90-8EDB-EC14EEC68B4F}" type="datetime1">
              <a:rPr lang="de-DE" smtClean="0">
                <a:solidFill>
                  <a:srgbClr val="000000"/>
                </a:solidFill>
              </a:rPr>
              <a:pPr/>
              <a:t>03.04.2017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96633" y="6381329"/>
            <a:ext cx="1063869" cy="360363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Folie </a:t>
            </a:r>
            <a:fld id="{368BFCCE-98A0-4A12-BC00-C6649900266C}" type="slidenum">
              <a:rPr lang="de-DE" smtClean="0">
                <a:solidFill>
                  <a:srgbClr val="000000"/>
                </a:solidFill>
              </a:rPr>
              <a:pPr/>
              <a:t>28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843808" y="6453336"/>
            <a:ext cx="3955074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800" kern="1200" smtClean="0">
                <a:solidFill>
                  <a:schemeClr val="tx1"/>
                </a:solidFill>
                <a:latin typeface="Univers Light Condensed"/>
                <a:ea typeface="+mn-ea"/>
                <a:cs typeface="+mn-cs"/>
              </a:defRPr>
            </a:lvl1pPr>
          </a:lstStyle>
          <a:p>
            <a:r>
              <a:rPr lang="de-DE" dirty="0" smtClean="0"/>
              <a:t>© ffw GmbH,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3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Gestaltung der betrieblichen Arbeitsorganisation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341462"/>
            <a:ext cx="8229600" cy="489585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>
                <a:latin typeface="Calibri" panose="020F0502020204030204" pitchFamily="34" charset="0"/>
              </a:rPr>
              <a:t>Die </a:t>
            </a:r>
            <a:r>
              <a:rPr lang="de-DE" sz="2000" b="1" dirty="0">
                <a:latin typeface="Calibri" panose="020F0502020204030204" pitchFamily="34" charset="0"/>
              </a:rPr>
              <a:t>Arbeitsorganisation ist </a:t>
            </a:r>
            <a:r>
              <a:rPr lang="de-DE" sz="2000" b="1" dirty="0" smtClean="0">
                <a:latin typeface="Calibri" panose="020F0502020204030204" pitchFamily="34" charset="0"/>
              </a:rPr>
              <a:t>menschengerecht gestaltet, wenn sie</a:t>
            </a:r>
            <a:endParaRPr lang="de-DE" sz="1800" b="1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angemessene Handlungsspielräume ermöglicht</a:t>
            </a:r>
          </a:p>
          <a:p>
            <a:pPr lvl="1"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die Übernahme von Verantwortung ermöglicht und die dafür erforderlichen Rahmenbedingungen sicherstellt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transparente </a:t>
            </a:r>
            <a:r>
              <a:rPr lang="de-DE" sz="1800" dirty="0">
                <a:latin typeface="Calibri" panose="020F0502020204030204" pitchFamily="34" charset="0"/>
              </a:rPr>
              <a:t>Arbeitsabläufe </a:t>
            </a:r>
            <a:r>
              <a:rPr lang="de-DE" sz="1800" dirty="0" smtClean="0">
                <a:latin typeface="Calibri" panose="020F0502020204030204" pitchFamily="34" charset="0"/>
              </a:rPr>
              <a:t>schafft</a:t>
            </a:r>
            <a:endParaRPr lang="de-DE" sz="1800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de-DE" sz="1800" dirty="0">
                <a:latin typeface="Calibri" panose="020F0502020204030204" pitchFamily="34" charset="0"/>
              </a:rPr>
              <a:t>gemeinsames Arbeiten </a:t>
            </a:r>
            <a:r>
              <a:rPr lang="de-DE" sz="1800" dirty="0" smtClean="0">
                <a:latin typeface="Calibri" panose="020F0502020204030204" pitchFamily="34" charset="0"/>
              </a:rPr>
              <a:t>fördert</a:t>
            </a: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störungsfreie </a:t>
            </a:r>
            <a:r>
              <a:rPr lang="de-DE" sz="1800" dirty="0">
                <a:latin typeface="Calibri" panose="020F0502020204030204" pitchFamily="34" charset="0"/>
              </a:rPr>
              <a:t>Arbeitsabläufe </a:t>
            </a:r>
            <a:r>
              <a:rPr lang="de-DE" sz="1800" dirty="0" smtClean="0">
                <a:latin typeface="Calibri" panose="020F0502020204030204" pitchFamily="34" charset="0"/>
              </a:rPr>
              <a:t>ermöglicht</a:t>
            </a:r>
            <a:endParaRPr lang="de-DE" sz="1800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zu einer angemessenen Arbeitsmenge führt</a:t>
            </a:r>
            <a:endParaRPr lang="de-DE" sz="1800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15617" y="6381328"/>
            <a:ext cx="996462" cy="215900"/>
          </a:xfrm>
        </p:spPr>
        <p:txBody>
          <a:bodyPr/>
          <a:lstStyle/>
          <a:p>
            <a:fld id="{047F1A85-D198-4E90-8EDB-EC14EEC68B4F}" type="datetime1">
              <a:rPr lang="de-DE" smtClean="0">
                <a:solidFill>
                  <a:srgbClr val="000000"/>
                </a:solidFill>
              </a:rPr>
              <a:pPr/>
              <a:t>03.04.2017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96633" y="6381329"/>
            <a:ext cx="1063869" cy="360363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Folie </a:t>
            </a:r>
            <a:fld id="{368BFCCE-98A0-4A12-BC00-C6649900266C}" type="slidenum">
              <a:rPr lang="de-DE" smtClean="0">
                <a:solidFill>
                  <a:srgbClr val="000000"/>
                </a:solidFill>
              </a:rPr>
              <a:pPr/>
              <a:t>29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843808" y="6453336"/>
            <a:ext cx="3955074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800" kern="1200" smtClean="0">
                <a:solidFill>
                  <a:schemeClr val="tx1"/>
                </a:solidFill>
                <a:latin typeface="Univers Light Condensed"/>
                <a:ea typeface="+mn-ea"/>
                <a:cs typeface="+mn-cs"/>
              </a:defRPr>
            </a:lvl1pPr>
          </a:lstStyle>
          <a:p>
            <a:r>
              <a:rPr lang="de-DE" dirty="0" smtClean="0"/>
              <a:t>© ffw GmbH,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1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447675" algn="l"/>
              </a:tabLst>
            </a:pPr>
            <a:r>
              <a:rPr lang="de-DE" dirty="0" smtClean="0">
                <a:latin typeface="Calibri" panose="020F0502020204030204" pitchFamily="34" charset="0"/>
              </a:rPr>
              <a:t>Menschengerechte Gestaltung </a:t>
            </a:r>
            <a:r>
              <a:rPr lang="de-DE" dirty="0">
                <a:latin typeface="Calibri" panose="020F0502020204030204" pitchFamily="34" charset="0"/>
              </a:rPr>
              <a:t>von Arbeit </a:t>
            </a:r>
            <a:r>
              <a:rPr lang="de-DE" sz="2400" dirty="0">
                <a:latin typeface="Calibri" panose="020F0502020204030204" pitchFamily="34" charset="0"/>
              </a:rPr>
              <a:t>(Hacker u.a.)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5461" y="6380163"/>
            <a:ext cx="996462" cy="361205"/>
          </a:xfrm>
        </p:spPr>
        <p:txBody>
          <a:bodyPr/>
          <a:lstStyle/>
          <a:p>
            <a:fld id="{047F1A85-D198-4E90-8EDB-EC14EEC68B4F}" type="datetime1">
              <a:rPr lang="de-DE" smtClean="0">
                <a:solidFill>
                  <a:srgbClr val="000000"/>
                </a:solidFill>
              </a:rPr>
              <a:pPr/>
              <a:t>03.04.2017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Folie </a:t>
            </a:r>
            <a:fld id="{368BFCCE-98A0-4A12-BC00-C6649900266C}" type="slidenum">
              <a:rPr lang="de-DE" smtClean="0">
                <a:solidFill>
                  <a:srgbClr val="000000"/>
                </a:solidFill>
              </a:rPr>
              <a:pPr/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75562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178332" y="1772816"/>
            <a:ext cx="285816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</a:rPr>
              <a:t>Veränderte Sichtweisen</a:t>
            </a:r>
          </a:p>
          <a:p>
            <a:endParaRPr lang="de-DE" sz="1600" dirty="0">
              <a:latin typeface="Calibri" panose="020F0502020204030204" pitchFamily="34" charset="0"/>
            </a:endParaRPr>
          </a:p>
          <a:p>
            <a:r>
              <a:rPr lang="de-DE" sz="1600" b="1" dirty="0" smtClean="0">
                <a:latin typeface="Calibri" panose="020F0502020204030204" pitchFamily="34" charset="0"/>
              </a:rPr>
              <a:t>Welches Ziel?</a:t>
            </a:r>
          </a:p>
          <a:p>
            <a:pPr marL="180975"/>
            <a:r>
              <a:rPr lang="de-DE" sz="1600" dirty="0" smtClean="0">
                <a:latin typeface="Calibri" panose="020F0502020204030204" pitchFamily="34" charset="0"/>
              </a:rPr>
              <a:t>A</a:t>
            </a:r>
            <a:r>
              <a:rPr lang="de-DE" sz="1600" dirty="0">
                <a:latin typeface="Calibri" panose="020F0502020204030204" pitchFamily="34" charset="0"/>
              </a:rPr>
              <a:t>bwesenh</a:t>
            </a:r>
            <a:r>
              <a:rPr lang="de-DE" sz="1600" dirty="0" smtClean="0">
                <a:latin typeface="Calibri" panose="020F0502020204030204" pitchFamily="34" charset="0"/>
              </a:rPr>
              <a:t>eit von Krankheit oder </a:t>
            </a:r>
            <a:r>
              <a:rPr lang="de-DE" sz="1600" b="1" dirty="0" smtClean="0">
                <a:latin typeface="Calibri" panose="020F0502020204030204" pitchFamily="34" charset="0"/>
              </a:rPr>
              <a:t>körperliches und psychisches Wohlbefinden</a:t>
            </a:r>
          </a:p>
          <a:p>
            <a:endParaRPr lang="de-DE" sz="1600" dirty="0">
              <a:latin typeface="Calibri" panose="020F0502020204030204" pitchFamily="34" charset="0"/>
            </a:endParaRPr>
          </a:p>
          <a:p>
            <a:r>
              <a:rPr lang="de-DE" sz="1600" b="1" dirty="0" smtClean="0">
                <a:latin typeface="Calibri" panose="020F0502020204030204" pitchFamily="34" charset="0"/>
              </a:rPr>
              <a:t>Welches Vorgehen?</a:t>
            </a:r>
          </a:p>
          <a:p>
            <a:pPr marL="180975"/>
            <a:r>
              <a:rPr lang="de-DE" sz="1600" dirty="0" smtClean="0">
                <a:latin typeface="Calibri" panose="020F0502020204030204" pitchFamily="34" charset="0"/>
              </a:rPr>
              <a:t>Fehlbeanspruchungen vermeiden (Technik – Organisation – Person) sowie persönliche </a:t>
            </a:r>
            <a:r>
              <a:rPr lang="de-DE" sz="1600" b="1" dirty="0" smtClean="0">
                <a:latin typeface="Calibri" panose="020F0502020204030204" pitchFamily="34" charset="0"/>
              </a:rPr>
              <a:t>und</a:t>
            </a:r>
            <a:r>
              <a:rPr lang="de-DE" sz="1600" dirty="0" smtClean="0">
                <a:latin typeface="Calibri" panose="020F0502020204030204" pitchFamily="34" charset="0"/>
              </a:rPr>
              <a:t> arbeitsbedingte Ressourcen ausbauen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777339" y="6453336"/>
            <a:ext cx="3955074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800" kern="1200" smtClean="0">
                <a:solidFill>
                  <a:schemeClr val="tx1"/>
                </a:solidFill>
                <a:latin typeface="Univers Light Condensed"/>
                <a:ea typeface="+mn-ea"/>
                <a:cs typeface="+mn-cs"/>
              </a:defRPr>
            </a:lvl1pPr>
          </a:lstStyle>
          <a:p>
            <a:r>
              <a:rPr lang="de-DE" dirty="0" smtClean="0"/>
              <a:t>© ffw GmbH,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37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Gestaltung der betrieblichen Arbeitszeit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989" y="1269454"/>
            <a:ext cx="8229600" cy="4895850"/>
          </a:xfrm>
        </p:spPr>
        <p:txBody>
          <a:bodyPr/>
          <a:lstStyle/>
          <a:p>
            <a:pPr marL="355600" indent="0">
              <a:buNone/>
            </a:pPr>
            <a:r>
              <a:rPr lang="de-DE" sz="2000" b="1" dirty="0" smtClean="0">
                <a:latin typeface="Calibri" panose="020F0502020204030204" pitchFamily="34" charset="0"/>
              </a:rPr>
              <a:t>Die Arbeitszeit ist menschengerecht gestaltet, wenn</a:t>
            </a:r>
            <a:endParaRPr lang="de-DE" sz="2000" b="1" dirty="0"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de-DE" sz="1800" dirty="0">
                <a:latin typeface="Calibri" panose="020F0502020204030204" pitchFamily="34" charset="0"/>
              </a:rPr>
              <a:t>die werktägliche Arbeitszeit von 8 Stunden in der Regel nicht überschritten </a:t>
            </a:r>
            <a:r>
              <a:rPr lang="de-DE" sz="1800" dirty="0" smtClean="0">
                <a:latin typeface="Calibri" panose="020F0502020204030204" pitchFamily="34" charset="0"/>
              </a:rPr>
              <a:t>wird,</a:t>
            </a:r>
          </a:p>
          <a:p>
            <a:pPr lvl="1">
              <a:spcBef>
                <a:spcPts val="600"/>
              </a:spcBef>
            </a:pPr>
            <a:r>
              <a:rPr lang="de-DE" sz="1800" dirty="0" smtClean="0">
                <a:latin typeface="Calibri" panose="020F0502020204030204" pitchFamily="34" charset="0"/>
              </a:rPr>
              <a:t>die </a:t>
            </a:r>
            <a:r>
              <a:rPr lang="de-DE" sz="1800" dirty="0">
                <a:latin typeface="Calibri" panose="020F0502020204030204" pitchFamily="34" charset="0"/>
              </a:rPr>
              <a:t>Planbarkeit von Arbeitszeiten gewährleistet werden kann,</a:t>
            </a:r>
          </a:p>
          <a:p>
            <a:pPr lvl="1">
              <a:spcBef>
                <a:spcPts val="600"/>
              </a:spcBef>
            </a:pPr>
            <a:r>
              <a:rPr lang="de-DE" sz="1800" dirty="0">
                <a:latin typeface="Calibri" panose="020F0502020204030204" pitchFamily="34" charset="0"/>
              </a:rPr>
              <a:t>je nach Verteilung der Arbeitszeit regelmäßige Erholungs- und Ruhezeiten vorgesehen und eingehalten werden,</a:t>
            </a:r>
          </a:p>
          <a:p>
            <a:pPr lvl="1">
              <a:spcBef>
                <a:spcPts val="600"/>
              </a:spcBef>
            </a:pPr>
            <a:r>
              <a:rPr lang="de-DE" sz="1800" dirty="0">
                <a:latin typeface="Calibri" panose="020F0502020204030204" pitchFamily="34" charset="0"/>
              </a:rPr>
              <a:t>die Arbeitszeit bei Nacht- und Schichtarbeit nach gesicherten arbeitswissenschaftlichen Erkenntnissen im Sinne einer menschengerechten Gestaltung der Arbeit gestaltet werden </a:t>
            </a:r>
            <a:r>
              <a:rPr lang="de-DE" sz="1800" dirty="0" smtClean="0">
                <a:latin typeface="Calibri" panose="020F0502020204030204" pitchFamily="34" charset="0"/>
              </a:rPr>
              <a:t>(ergonomische </a:t>
            </a:r>
            <a:r>
              <a:rPr lang="de-DE" sz="1800" dirty="0">
                <a:latin typeface="Calibri" panose="020F0502020204030204" pitchFamily="34" charset="0"/>
              </a:rPr>
              <a:t>Schichtplangestaltung),</a:t>
            </a:r>
          </a:p>
          <a:p>
            <a:pPr lvl="1">
              <a:spcBef>
                <a:spcPts val="600"/>
              </a:spcBef>
            </a:pPr>
            <a:r>
              <a:rPr lang="de-DE" sz="1800" dirty="0">
                <a:latin typeface="Calibri" panose="020F0502020204030204" pitchFamily="34" charset="0"/>
              </a:rPr>
              <a:t>geglättete Arbeitszeiten mit zeitnahem Ausgleich der Mehrarbeit umgesetzt werden,</a:t>
            </a:r>
          </a:p>
          <a:p>
            <a:pPr lvl="1">
              <a:spcBef>
                <a:spcPts val="600"/>
              </a:spcBef>
            </a:pPr>
            <a:r>
              <a:rPr lang="de-DE" sz="1800" dirty="0">
                <a:latin typeface="Calibri" panose="020F0502020204030204" pitchFamily="34" charset="0"/>
              </a:rPr>
              <a:t>die </a:t>
            </a:r>
            <a:r>
              <a:rPr lang="de-DE" sz="1800" dirty="0" smtClean="0">
                <a:latin typeface="Calibri" panose="020F0502020204030204" pitchFamily="34" charset="0"/>
              </a:rPr>
              <a:t>Mitarbeiter/-innen </a:t>
            </a:r>
            <a:r>
              <a:rPr lang="de-DE" sz="1800" dirty="0">
                <a:latin typeface="Calibri" panose="020F0502020204030204" pitchFamily="34" charset="0"/>
              </a:rPr>
              <a:t>die Möglichkeit </a:t>
            </a:r>
            <a:r>
              <a:rPr lang="de-DE" sz="1800" dirty="0" smtClean="0">
                <a:latin typeface="Calibri" panose="020F0502020204030204" pitchFamily="34" charset="0"/>
              </a:rPr>
              <a:t>haben, </a:t>
            </a:r>
            <a:r>
              <a:rPr lang="de-DE" sz="1800" dirty="0">
                <a:latin typeface="Calibri" panose="020F0502020204030204" pitchFamily="34" charset="0"/>
              </a:rPr>
              <a:t>flexible Arbeitszeitmodelle (z.B. Gleitzeit, Teilzeit, Auszeiten etc.) in Anspruch zu nehmen</a:t>
            </a:r>
            <a:r>
              <a:rPr lang="de-DE" sz="1800" dirty="0" smtClean="0">
                <a:latin typeface="Calibri" panose="020F0502020204030204" pitchFamily="34" charset="0"/>
              </a:rPr>
              <a:t>.</a:t>
            </a:r>
            <a:endParaRPr lang="de-DE" sz="1800" dirty="0">
              <a:latin typeface="Calibri" panose="020F050202020403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15617" y="6381328"/>
            <a:ext cx="996462" cy="215900"/>
          </a:xfrm>
        </p:spPr>
        <p:txBody>
          <a:bodyPr/>
          <a:lstStyle/>
          <a:p>
            <a:fld id="{047F1A85-D198-4E90-8EDB-EC14EEC68B4F}" type="datetime1">
              <a:rPr lang="de-DE" smtClean="0">
                <a:solidFill>
                  <a:srgbClr val="000000"/>
                </a:solidFill>
              </a:rPr>
              <a:pPr/>
              <a:t>03.04.2017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96633" y="6381329"/>
            <a:ext cx="1063869" cy="360363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Folie </a:t>
            </a:r>
            <a:fld id="{368BFCCE-98A0-4A12-BC00-C6649900266C}" type="slidenum">
              <a:rPr lang="de-DE" smtClean="0">
                <a:solidFill>
                  <a:srgbClr val="000000"/>
                </a:solidFill>
              </a:rPr>
              <a:pPr/>
              <a:t>30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843808" y="6453336"/>
            <a:ext cx="3955074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800" kern="1200" smtClean="0">
                <a:solidFill>
                  <a:schemeClr val="tx1"/>
                </a:solidFill>
                <a:latin typeface="Univers Light Condensed"/>
                <a:ea typeface="+mn-ea"/>
                <a:cs typeface="+mn-cs"/>
              </a:defRPr>
            </a:lvl1pPr>
          </a:lstStyle>
          <a:p>
            <a:r>
              <a:rPr lang="de-DE" dirty="0" smtClean="0"/>
              <a:t>© ffw GmbH,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21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11131" y="6381329"/>
            <a:ext cx="996462" cy="361205"/>
          </a:xfrm>
        </p:spPr>
        <p:txBody>
          <a:bodyPr/>
          <a:lstStyle/>
          <a:p>
            <a:fld id="{49F2867B-02DB-4F11-900F-3C6DFB358767}" type="datetime1">
              <a:rPr lang="de-DE" smtClean="0"/>
              <a:t>03.04.2017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 smtClean="0"/>
              <a:t>Folie </a:t>
            </a:r>
            <a:fld id="{368BFCCE-98A0-4A12-BC00-C6649900266C}" type="slidenum">
              <a:rPr lang="de-DE" smtClean="0"/>
              <a:pPr algn="ctr"/>
              <a:t>31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03633" y="620688"/>
            <a:ext cx="8840367" cy="504056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alibri" panose="020F0502020204030204" pitchFamily="34" charset="0"/>
              </a:rPr>
              <a:t>Kriterien für eine ergonomische Gestaltung der Schichtarbeit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1268760"/>
            <a:ext cx="7621770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de-DE" sz="1600" b="1" dirty="0" smtClean="0">
                <a:latin typeface="Calibri" panose="020F0502020204030204" pitchFamily="34" charset="0"/>
              </a:rPr>
              <a:t>Lage und Dauer der Arbeitszeit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alibri" panose="020F0502020204030204" pitchFamily="34" charset="0"/>
              </a:rPr>
              <a:t>Nicht </a:t>
            </a:r>
            <a:r>
              <a:rPr lang="de-DE" sz="1600" dirty="0">
                <a:latin typeface="Calibri" panose="020F0502020204030204" pitchFamily="34" charset="0"/>
              </a:rPr>
              <a:t>mehr als 3 Nachtschichten </a:t>
            </a:r>
            <a:r>
              <a:rPr lang="de-DE" sz="1600" dirty="0" smtClean="0">
                <a:latin typeface="Calibri" panose="020F0502020204030204" pitchFamily="34" charset="0"/>
              </a:rPr>
              <a:t>hintereinander. </a:t>
            </a:r>
            <a:endParaRPr lang="de-DE" sz="1600" dirty="0">
              <a:latin typeface="Calibri" panose="020F0502020204030204" pitchFamily="34" charset="0"/>
            </a:endParaRP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</a:rPr>
              <a:t>Vorrang hat Vorwärtswechsel: Früh- / Spät- / </a:t>
            </a:r>
            <a:r>
              <a:rPr lang="de-DE" sz="1600" dirty="0" smtClean="0">
                <a:latin typeface="Calibri" panose="020F0502020204030204" pitchFamily="34" charset="0"/>
              </a:rPr>
              <a:t>Nachtschicht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alibri" panose="020F0502020204030204" pitchFamily="34" charset="0"/>
              </a:rPr>
              <a:t>Frühschicht </a:t>
            </a:r>
            <a:r>
              <a:rPr lang="de-DE" sz="1600" dirty="0">
                <a:latin typeface="Calibri" panose="020F0502020204030204" pitchFamily="34" charset="0"/>
              </a:rPr>
              <a:t>sollte nicht zu früh </a:t>
            </a:r>
            <a:r>
              <a:rPr lang="de-DE" sz="1600" dirty="0" smtClean="0">
                <a:latin typeface="Calibri" panose="020F0502020204030204" pitchFamily="34" charset="0"/>
              </a:rPr>
              <a:t>beginnen: nicht vor 6:00 Uhr</a:t>
            </a:r>
            <a:endParaRPr lang="de-DE" sz="1600" dirty="0">
              <a:latin typeface="Calibri" panose="020F0502020204030204" pitchFamily="34" charset="0"/>
            </a:endParaRP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</a:rPr>
              <a:t>Spätschicht sollte nicht zu spät </a:t>
            </a:r>
            <a:r>
              <a:rPr lang="de-DE" sz="1600" dirty="0" smtClean="0">
                <a:latin typeface="Calibri" panose="020F0502020204030204" pitchFamily="34" charset="0"/>
              </a:rPr>
              <a:t>enden: nicht nach 22.00 Uhr</a:t>
            </a:r>
            <a:endParaRPr lang="de-DE" sz="1600" dirty="0">
              <a:latin typeface="Calibri" panose="020F0502020204030204" pitchFamily="34" charset="0"/>
            </a:endParaRP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</a:rPr>
              <a:t>Mindestens ein freier Abend pro Woche zwischen Montag und Freitag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</a:rPr>
              <a:t>Einflussnahme auf Beginn und Ende einzelner Schichten sichern </a:t>
            </a:r>
            <a:endParaRPr lang="de-DE" sz="1600" dirty="0" smtClean="0">
              <a:latin typeface="Calibri" panose="020F0502020204030204" pitchFamily="34" charset="0"/>
            </a:endParaRP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</a:rPr>
              <a:t>Mehrere Kurzpausen integrieren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alibri" panose="020F0502020204030204" pitchFamily="34" charset="0"/>
              </a:rPr>
              <a:t>Schichtdauer abhängig von Arbeitsschwere</a:t>
            </a:r>
            <a:endParaRPr lang="de-DE" sz="1600" b="1" dirty="0" smtClean="0"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de-DE" sz="1600" b="1" dirty="0" smtClean="0"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de-DE" sz="1600" b="1" dirty="0" smtClean="0">
                <a:latin typeface="Calibri" panose="020F0502020204030204" pitchFamily="34" charset="0"/>
              </a:rPr>
              <a:t>Freizeit und Mehrarbeit</a:t>
            </a:r>
            <a:endParaRPr lang="de-DE" sz="1600" b="1" dirty="0">
              <a:latin typeface="Calibri" panose="020F0502020204030204" pitchFamily="34" charset="0"/>
            </a:endParaRP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</a:rPr>
              <a:t>Keine Überstunden in der Schichtarbeit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</a:rPr>
              <a:t>Freizeitausgleich statt </a:t>
            </a:r>
            <a:r>
              <a:rPr lang="de-DE" sz="1600" dirty="0" smtClean="0">
                <a:latin typeface="Calibri" panose="020F0502020204030204" pitchFamily="34" charset="0"/>
              </a:rPr>
              <a:t>Geld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alibri" panose="020F0502020204030204" pitchFamily="34" charset="0"/>
              </a:rPr>
              <a:t>Planbarkeit und Vorhersehbarkeit der Schichtpläne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Calibri" panose="020F0502020204030204" pitchFamily="34" charset="0"/>
              </a:rPr>
              <a:t>Nach </a:t>
            </a:r>
            <a:r>
              <a:rPr lang="de-DE" sz="1600" dirty="0">
                <a:latin typeface="Calibri" panose="020F0502020204030204" pitchFamily="34" charset="0"/>
              </a:rPr>
              <a:t>einer Nachtschichtphase mindestens 24 Stunden arbeitsfreie Zeit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</a:rPr>
              <a:t>Geblockte Wochenendfreizeit </a:t>
            </a:r>
            <a:r>
              <a:rPr lang="de-DE" sz="1600" dirty="0" smtClean="0">
                <a:latin typeface="Calibri" panose="020F0502020204030204" pitchFamily="34" charset="0"/>
              </a:rPr>
              <a:t>ist besser </a:t>
            </a:r>
            <a:r>
              <a:rPr lang="de-DE" sz="1600" dirty="0">
                <a:latin typeface="Calibri" panose="020F0502020204030204" pitchFamily="34" charset="0"/>
              </a:rPr>
              <a:t>als einzelne freie Tage am </a:t>
            </a:r>
            <a:r>
              <a:rPr lang="de-DE" sz="1600" dirty="0" smtClean="0">
                <a:latin typeface="Calibri" panose="020F0502020204030204" pitchFamily="34" charset="0"/>
              </a:rPr>
              <a:t>Wochenende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843808" y="6453336"/>
            <a:ext cx="3955074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800" kern="1200" smtClean="0">
                <a:solidFill>
                  <a:schemeClr val="tx1"/>
                </a:solidFill>
                <a:latin typeface="Univers Light Condensed"/>
                <a:ea typeface="+mn-ea"/>
                <a:cs typeface="+mn-cs"/>
              </a:defRPr>
            </a:lvl1pPr>
          </a:lstStyle>
          <a:p>
            <a:r>
              <a:rPr lang="de-DE" dirty="0" smtClean="0"/>
              <a:t>© ffw GmbH,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1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51520" y="6381329"/>
            <a:ext cx="996462" cy="361205"/>
          </a:xfrm>
        </p:spPr>
        <p:txBody>
          <a:bodyPr/>
          <a:lstStyle/>
          <a:p>
            <a:fld id="{49F2867B-02DB-4F11-900F-3C6DFB358767}" type="datetime1">
              <a:rPr lang="de-DE" smtClean="0"/>
              <a:t>03.04.2017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 smtClean="0"/>
              <a:t> Folie </a:t>
            </a:r>
            <a:fld id="{368BFCCE-98A0-4A12-BC00-C6649900266C}" type="slidenum">
              <a:rPr lang="de-DE" smtClean="0"/>
              <a:pPr algn="ctr"/>
              <a:t>32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8582" y="116632"/>
            <a:ext cx="8840367" cy="504056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Calibri" panose="020F0502020204030204" pitchFamily="34" charset="0"/>
              </a:rPr>
              <a:t>Kriterien für eine ergonomische Gestaltung der Schichtarbeit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5051" y="906538"/>
            <a:ext cx="7976271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de-DE" sz="1800" b="1" dirty="0" smtClean="0">
                <a:latin typeface="Calibri" panose="020F0502020204030204" pitchFamily="34" charset="0"/>
              </a:rPr>
              <a:t>Sonstige Rahmenbedingungen für Schichtarbeit</a:t>
            </a:r>
            <a:endParaRPr lang="de-DE" sz="1800" b="1" dirty="0">
              <a:latin typeface="Calibri" panose="020F0502020204030204" pitchFamily="34" charset="0"/>
            </a:endParaRP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</a:rPr>
              <a:t>Betriebliche </a:t>
            </a:r>
            <a:r>
              <a:rPr lang="de-DE" sz="1800" dirty="0" smtClean="0">
                <a:latin typeface="Calibri" panose="020F0502020204030204" pitchFamily="34" charset="0"/>
              </a:rPr>
              <a:t>Verpflegung und geeignete Pausenräume auch in der Nachsicht sicherstellen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</a:rPr>
              <a:t>regelmäßige </a:t>
            </a:r>
            <a:r>
              <a:rPr lang="de-DE" sz="1800" dirty="0">
                <a:latin typeface="Calibri" panose="020F0502020204030204" pitchFamily="34" charset="0"/>
              </a:rPr>
              <a:t>arbeitsmedizinische </a:t>
            </a:r>
            <a:r>
              <a:rPr lang="de-DE" sz="1800" dirty="0" smtClean="0">
                <a:latin typeface="Calibri" panose="020F0502020204030204" pitchFamily="34" charset="0"/>
              </a:rPr>
              <a:t>Vorsorgeuntersuchungen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</a:rPr>
              <a:t>Hilfestellungen für Gestaltungsmöglichkeiten im häuslichen Umfeld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</a:rPr>
              <a:t>Beteiligung an der Neugestaltung von Schichtplänen und Hilfestellungen für die Gestaltung der Rahmenbedingungen (Fahrgemeinschaften, Kinderbetreuung, soziale Teilhabe)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</a:rPr>
              <a:t>angemessene Raum- und Hallentemperatur und Beleuchtung auch in der Nachschicht sicherstellen</a:t>
            </a:r>
          </a:p>
          <a:p>
            <a:pPr marL="536575" lvl="1" indent="-357188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1800" dirty="0"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de-DE" sz="1200" dirty="0" smtClean="0">
                <a:latin typeface="Calibri" panose="020F0502020204030204" pitchFamily="34" charset="0"/>
              </a:rPr>
              <a:t>Quelle: Leitfaden zur Einführung und Gestaltung von Nacht- und Sichtarbeit, Bundesanstalt für Arbeitsschutz und Arbeitsmedizin, Dortmund/Berlin 2005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843808" y="6453336"/>
            <a:ext cx="3955074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800" kern="1200" smtClean="0">
                <a:solidFill>
                  <a:schemeClr val="tx1"/>
                </a:solidFill>
                <a:latin typeface="Univers Light Condensed"/>
                <a:ea typeface="+mn-ea"/>
                <a:cs typeface="+mn-cs"/>
              </a:defRPr>
            </a:lvl1pPr>
          </a:lstStyle>
          <a:p>
            <a:r>
              <a:rPr lang="de-DE" dirty="0" smtClean="0"/>
              <a:t>© ffw GmbH,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23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Gestaltung der sozialen Beziehungen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95850"/>
          </a:xfrm>
        </p:spPr>
        <p:txBody>
          <a:bodyPr/>
          <a:lstStyle/>
          <a:p>
            <a:pPr marL="355600" indent="0">
              <a:lnSpc>
                <a:spcPct val="150000"/>
              </a:lnSpc>
              <a:buNone/>
            </a:pPr>
            <a:r>
              <a:rPr lang="de-DE" sz="2000" b="1" dirty="0">
                <a:latin typeface="Calibri" panose="020F0502020204030204" pitchFamily="34" charset="0"/>
              </a:rPr>
              <a:t>Soziale Beziehungen am Arbeitsplatz sind </a:t>
            </a:r>
            <a:r>
              <a:rPr lang="de-DE" sz="2000" b="1" dirty="0" smtClean="0">
                <a:latin typeface="Calibri" panose="020F0502020204030204" pitchFamily="34" charset="0"/>
              </a:rPr>
              <a:t>menschengerecht gestaltet</a:t>
            </a:r>
            <a:r>
              <a:rPr lang="de-DE" sz="2000" b="1" dirty="0">
                <a:latin typeface="Calibri" panose="020F0502020204030204" pitchFamily="34" charset="0"/>
              </a:rPr>
              <a:t>, </a:t>
            </a:r>
            <a:r>
              <a:rPr lang="de-DE" sz="2000" b="1" dirty="0" smtClean="0">
                <a:latin typeface="Calibri" panose="020F0502020204030204" pitchFamily="34" charset="0"/>
              </a:rPr>
              <a:t>wenn  </a:t>
            </a:r>
            <a:endParaRPr lang="de-DE" sz="1000" b="1" dirty="0" smtClean="0">
              <a:latin typeface="Calibri" panose="020F0502020204030204" pitchFamily="34" charset="0"/>
            </a:endParaRP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Calibri" panose="020F0502020204030204" pitchFamily="34" charset="0"/>
              </a:rPr>
              <a:t>soziale </a:t>
            </a:r>
            <a:r>
              <a:rPr lang="de-DE" sz="1800" dirty="0">
                <a:latin typeface="Calibri" panose="020F0502020204030204" pitchFamily="34" charset="0"/>
              </a:rPr>
              <a:t>Unterstützung durch </a:t>
            </a:r>
            <a:r>
              <a:rPr lang="de-DE" sz="1800" dirty="0" smtClean="0">
                <a:latin typeface="Calibri" panose="020F0502020204030204" pitchFamily="34" charset="0"/>
              </a:rPr>
              <a:t>Führungskräfte </a:t>
            </a:r>
            <a:r>
              <a:rPr lang="de-DE" sz="1800" dirty="0">
                <a:latin typeface="Calibri" panose="020F0502020204030204" pitchFamily="34" charset="0"/>
              </a:rPr>
              <a:t>(direkte Vorgesetzte</a:t>
            </a:r>
            <a:r>
              <a:rPr lang="de-DE" sz="1800" dirty="0" smtClean="0">
                <a:latin typeface="Calibri" panose="020F0502020204030204" pitchFamily="34" charset="0"/>
              </a:rPr>
              <a:t>) gegeben ist,</a:t>
            </a: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Calibri" panose="020F0502020204030204" pitchFamily="34" charset="0"/>
              </a:rPr>
              <a:t>Mitsprachemöglichkeiten </a:t>
            </a:r>
            <a:r>
              <a:rPr lang="de-DE" sz="1800" dirty="0">
                <a:latin typeface="Calibri" panose="020F0502020204030204" pitchFamily="34" charset="0"/>
              </a:rPr>
              <a:t>der Mitarbeiter/-</a:t>
            </a:r>
            <a:r>
              <a:rPr lang="de-DE" sz="1800" dirty="0" smtClean="0">
                <a:latin typeface="Calibri" panose="020F0502020204030204" pitchFamily="34" charset="0"/>
              </a:rPr>
              <a:t>innen gestärkt werden  </a:t>
            </a:r>
            <a:endParaRPr lang="de-DE" sz="1800" dirty="0">
              <a:latin typeface="Calibri" panose="020F0502020204030204" pitchFamily="34" charset="0"/>
            </a:endParaRP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Calibri" panose="020F0502020204030204" pitchFamily="34" charset="0"/>
              </a:rPr>
              <a:t>entsprechende </a:t>
            </a:r>
            <a:r>
              <a:rPr lang="de-DE" sz="1800" dirty="0">
                <a:latin typeface="Calibri" panose="020F0502020204030204" pitchFamily="34" charset="0"/>
              </a:rPr>
              <a:t>Rahmenbedingungen für Führungskräfte </a:t>
            </a:r>
            <a:r>
              <a:rPr lang="de-DE" sz="1800" dirty="0" smtClean="0">
                <a:latin typeface="Calibri" panose="020F0502020204030204" pitchFamily="34" charset="0"/>
              </a:rPr>
              <a:t>zur Verfügung stehen, wie z.B. Führungsspanne</a:t>
            </a:r>
            <a:r>
              <a:rPr lang="de-DE" sz="1800" dirty="0">
                <a:latin typeface="Calibri" panose="020F0502020204030204" pitchFamily="34" charset="0"/>
              </a:rPr>
              <a:t>, </a:t>
            </a:r>
            <a:r>
              <a:rPr lang="de-DE" sz="1800" dirty="0" smtClean="0">
                <a:latin typeface="Calibri" panose="020F0502020204030204" pitchFamily="34" charset="0"/>
              </a:rPr>
              <a:t>Zielvereinbarungssystem </a:t>
            </a:r>
            <a:r>
              <a:rPr lang="de-DE" sz="1800" dirty="0" err="1" smtClean="0">
                <a:latin typeface="Calibri" panose="020F0502020204030204" pitchFamily="34" charset="0"/>
              </a:rPr>
              <a:t>u.ä.</a:t>
            </a:r>
            <a:endParaRPr lang="de-DE" sz="1800" dirty="0" smtClean="0">
              <a:latin typeface="Calibri" panose="020F0502020204030204" pitchFamily="34" charset="0"/>
            </a:endParaRPr>
          </a:p>
          <a:p>
            <a:pPr marL="715963" lvl="0" indent="-268288">
              <a:buFont typeface="Symbol" panose="05050102010706020507" pitchFamily="18" charset="2"/>
              <a:buChar char="-"/>
            </a:pPr>
            <a:r>
              <a:rPr lang="de-DE" sz="1800" dirty="0" smtClean="0">
                <a:latin typeface="Calibri" panose="020F0502020204030204" pitchFamily="34" charset="0"/>
              </a:rPr>
              <a:t>soziale </a:t>
            </a:r>
            <a:r>
              <a:rPr lang="de-DE" sz="1800" dirty="0">
                <a:latin typeface="Calibri" panose="020F0502020204030204" pitchFamily="34" charset="0"/>
              </a:rPr>
              <a:t>Unterstützung durch Kollegen und </a:t>
            </a:r>
            <a:r>
              <a:rPr lang="de-DE" sz="1800" dirty="0" smtClean="0">
                <a:latin typeface="Calibri" panose="020F0502020204030204" pitchFamily="34" charset="0"/>
              </a:rPr>
              <a:t>Kolleginnen gegeben </a:t>
            </a:r>
            <a:r>
              <a:rPr lang="de-DE" sz="1800" dirty="0">
                <a:latin typeface="Calibri" panose="020F0502020204030204" pitchFamily="34" charset="0"/>
              </a:rPr>
              <a:t>ist</a:t>
            </a:r>
            <a:r>
              <a:rPr lang="de-DE" sz="18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15617" y="6381328"/>
            <a:ext cx="996462" cy="215900"/>
          </a:xfrm>
        </p:spPr>
        <p:txBody>
          <a:bodyPr/>
          <a:lstStyle/>
          <a:p>
            <a:fld id="{047F1A85-D198-4E90-8EDB-EC14EEC68B4F}" type="datetime1">
              <a:rPr lang="de-DE" smtClean="0">
                <a:solidFill>
                  <a:srgbClr val="000000"/>
                </a:solidFill>
              </a:rPr>
              <a:pPr/>
              <a:t>03.04.2017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96633" y="6381329"/>
            <a:ext cx="1063869" cy="360363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Folie </a:t>
            </a:r>
            <a:fld id="{368BFCCE-98A0-4A12-BC00-C6649900266C}" type="slidenum">
              <a:rPr lang="de-DE" smtClean="0">
                <a:solidFill>
                  <a:srgbClr val="000000"/>
                </a:solidFill>
              </a:rPr>
              <a:pPr/>
              <a:t>33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843808" y="6453336"/>
            <a:ext cx="3955074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800" kern="1200" smtClean="0">
                <a:solidFill>
                  <a:schemeClr val="tx1"/>
                </a:solidFill>
                <a:latin typeface="Univers Light Condensed"/>
                <a:ea typeface="+mn-ea"/>
                <a:cs typeface="+mn-cs"/>
              </a:defRPr>
            </a:lvl1pPr>
          </a:lstStyle>
          <a:p>
            <a:r>
              <a:rPr lang="de-DE" dirty="0" smtClean="0"/>
              <a:t>© ffw GmbH,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9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Vereinbarkeit von Beruf und Privatleben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3888432"/>
          </a:xfrm>
        </p:spPr>
        <p:txBody>
          <a:bodyPr/>
          <a:lstStyle/>
          <a:p>
            <a:pPr marL="0" indent="355600">
              <a:lnSpc>
                <a:spcPct val="150000"/>
              </a:lnSpc>
              <a:buNone/>
            </a:pPr>
            <a:r>
              <a:rPr lang="de-DE" sz="2000" b="1" dirty="0" smtClean="0">
                <a:latin typeface="Calibri" panose="020F0502020204030204" pitchFamily="34" charset="0"/>
              </a:rPr>
              <a:t>Vereinbarkeit von Beruf und Privatleben beinhaltet </a:t>
            </a:r>
          </a:p>
          <a:p>
            <a:pPr marL="0" indent="355600">
              <a:lnSpc>
                <a:spcPct val="150000"/>
              </a:lnSpc>
              <a:buNone/>
            </a:pPr>
            <a:endParaRPr lang="de-DE" sz="1050" b="1" dirty="0" smtClean="0">
              <a:latin typeface="Calibri" panose="020F0502020204030204" pitchFamily="34" charset="0"/>
            </a:endParaRPr>
          </a:p>
          <a:p>
            <a:pPr marL="625475" lvl="0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ökonomische Sicherheit als stabiler Faktor für die eigene Lebensgestaltung (angemessene Entlohnung, Planbarkeit der </a:t>
            </a:r>
            <a:r>
              <a:rPr lang="de-DE" sz="1800" dirty="0" smtClean="0">
                <a:latin typeface="Calibri" panose="020F0502020204030204" pitchFamily="34" charset="0"/>
              </a:rPr>
              <a:t>Gestaltungsmöglichkeiten im </a:t>
            </a:r>
            <a:r>
              <a:rPr lang="de-DE" sz="1800" dirty="0">
                <a:latin typeface="Calibri" panose="020F0502020204030204" pitchFamily="34" charset="0"/>
              </a:rPr>
              <a:t>Privatleben</a:t>
            </a:r>
            <a:r>
              <a:rPr lang="de-DE" sz="1800" dirty="0" smtClean="0">
                <a:latin typeface="Calibri" panose="020F0502020204030204" pitchFamily="34" charset="0"/>
              </a:rPr>
              <a:t>),</a:t>
            </a:r>
            <a:endParaRPr lang="de-DE" sz="1800" dirty="0">
              <a:latin typeface="Calibri" panose="020F0502020204030204" pitchFamily="34" charset="0"/>
            </a:endParaRPr>
          </a:p>
          <a:p>
            <a:pPr marL="625475" lvl="0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planbare bzw. flexible Arbeitszeiten mit angemessener Zeitsouveränität für die Mitarbeiter/-</a:t>
            </a:r>
            <a:r>
              <a:rPr lang="de-DE" sz="1800" dirty="0" smtClean="0">
                <a:latin typeface="Calibri" panose="020F0502020204030204" pitchFamily="34" charset="0"/>
              </a:rPr>
              <a:t>innen,</a:t>
            </a:r>
            <a:endParaRPr lang="de-DE" sz="1800" dirty="0">
              <a:latin typeface="Calibri" panose="020F0502020204030204" pitchFamily="34" charset="0"/>
            </a:endParaRPr>
          </a:p>
          <a:p>
            <a:pPr marL="625475" lvl="0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geeignete zeitliche und fachliche Rahmenbedingungen in der Arbeit, die Möglichkeit zur Erholung und Regeneration in der Freizeit ermöglichen,</a:t>
            </a:r>
          </a:p>
          <a:p>
            <a:pPr marL="625475" lvl="0" indent="-268288">
              <a:buFont typeface="Symbol" panose="05050102010706020507" pitchFamily="18" charset="2"/>
              <a:buChar char="-"/>
            </a:pPr>
            <a:r>
              <a:rPr lang="de-DE" sz="1800" dirty="0">
                <a:latin typeface="Calibri" panose="020F0502020204030204" pitchFamily="34" charset="0"/>
              </a:rPr>
              <a:t>Unterstützung in besonderen Lebenslagen (z.B. Kinderbetreuung, Weiterbildung, persönliche Lebensziele).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15617" y="6381328"/>
            <a:ext cx="996462" cy="215900"/>
          </a:xfrm>
        </p:spPr>
        <p:txBody>
          <a:bodyPr/>
          <a:lstStyle/>
          <a:p>
            <a:fld id="{047F1A85-D198-4E90-8EDB-EC14EEC68B4F}" type="datetime1">
              <a:rPr lang="de-DE" smtClean="0">
                <a:solidFill>
                  <a:srgbClr val="000000"/>
                </a:solidFill>
              </a:rPr>
              <a:pPr/>
              <a:t>03.04.2017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96633" y="6381329"/>
            <a:ext cx="1063869" cy="360363"/>
          </a:xfrm>
        </p:spPr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Folie </a:t>
            </a:r>
            <a:fld id="{368BFCCE-98A0-4A12-BC00-C6649900266C}" type="slidenum">
              <a:rPr lang="de-DE" smtClean="0">
                <a:solidFill>
                  <a:srgbClr val="000000"/>
                </a:solidFill>
              </a:rPr>
              <a:pPr/>
              <a:t>34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843808" y="6453336"/>
            <a:ext cx="3955074" cy="3600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800" kern="1200" smtClean="0">
                <a:solidFill>
                  <a:schemeClr val="tx1"/>
                </a:solidFill>
                <a:latin typeface="Univers Light Condensed"/>
                <a:ea typeface="+mn-ea"/>
                <a:cs typeface="+mn-cs"/>
              </a:defRPr>
            </a:lvl1pPr>
          </a:lstStyle>
          <a:p>
            <a:r>
              <a:rPr lang="de-DE" dirty="0" smtClean="0"/>
              <a:t>© ffw GmbH, 2015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5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9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245325" y="714374"/>
            <a:ext cx="877325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latin typeface="Univers Light Condensed"/>
              </a:rPr>
              <a:t>Verbreitung körperlicher Anforderungen und Belastungsempfinden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1" y="1503362"/>
            <a:ext cx="8141677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Pfeil nach rechts 6"/>
          <p:cNvSpPr>
            <a:spLocks noChangeArrowheads="1"/>
          </p:cNvSpPr>
          <p:nvPr/>
        </p:nvSpPr>
        <p:spPr bwMode="auto">
          <a:xfrm>
            <a:off x="1652094" y="4414836"/>
            <a:ext cx="531935" cy="142875"/>
          </a:xfrm>
          <a:prstGeom prst="rightArrow">
            <a:avLst>
              <a:gd name="adj1" fmla="val 50000"/>
              <a:gd name="adj2" fmla="val 5041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0000"/>
              </a:solidFill>
              <a:latin typeface="Univers Light Condensed"/>
            </a:endParaRPr>
          </a:p>
        </p:txBody>
      </p:sp>
      <p:sp>
        <p:nvSpPr>
          <p:cNvPr id="29701" name="Pfeil nach rechts 14"/>
          <p:cNvSpPr>
            <a:spLocks noChangeArrowheads="1"/>
          </p:cNvSpPr>
          <p:nvPr/>
        </p:nvSpPr>
        <p:spPr bwMode="auto">
          <a:xfrm>
            <a:off x="1668213" y="4141786"/>
            <a:ext cx="531934" cy="144463"/>
          </a:xfrm>
          <a:prstGeom prst="rightArrow">
            <a:avLst>
              <a:gd name="adj1" fmla="val 50000"/>
              <a:gd name="adj2" fmla="val 49862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0000"/>
              </a:solidFill>
              <a:latin typeface="Univers Light Condensed"/>
            </a:endParaRPr>
          </a:p>
        </p:txBody>
      </p:sp>
      <p:sp>
        <p:nvSpPr>
          <p:cNvPr id="29702" name="Pfeil nach rechts 15"/>
          <p:cNvSpPr>
            <a:spLocks noChangeArrowheads="1"/>
          </p:cNvSpPr>
          <p:nvPr/>
        </p:nvSpPr>
        <p:spPr bwMode="auto">
          <a:xfrm>
            <a:off x="1312125" y="2894012"/>
            <a:ext cx="530469" cy="142875"/>
          </a:xfrm>
          <a:prstGeom prst="rightArrow">
            <a:avLst>
              <a:gd name="adj1" fmla="val 50000"/>
              <a:gd name="adj2" fmla="val 5027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0000"/>
              </a:solidFill>
              <a:latin typeface="Univers Light Condensed"/>
            </a:endParaRPr>
          </a:p>
        </p:txBody>
      </p:sp>
      <p:sp>
        <p:nvSpPr>
          <p:cNvPr id="29703" name="Pfeil nach rechts 16"/>
          <p:cNvSpPr>
            <a:spLocks noChangeArrowheads="1"/>
          </p:cNvSpPr>
          <p:nvPr/>
        </p:nvSpPr>
        <p:spPr bwMode="auto">
          <a:xfrm>
            <a:off x="1276955" y="4654549"/>
            <a:ext cx="531935" cy="144462"/>
          </a:xfrm>
          <a:prstGeom prst="rightArrow">
            <a:avLst>
              <a:gd name="adj1" fmla="val 50000"/>
              <a:gd name="adj2" fmla="val 4986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0000"/>
              </a:solidFill>
              <a:latin typeface="Univers Light Condensed"/>
            </a:endParaRPr>
          </a:p>
        </p:txBody>
      </p:sp>
      <p:sp>
        <p:nvSpPr>
          <p:cNvPr id="29704" name="Pfeil nach rechts 17"/>
          <p:cNvSpPr>
            <a:spLocks noChangeArrowheads="1"/>
          </p:cNvSpPr>
          <p:nvPr/>
        </p:nvSpPr>
        <p:spPr bwMode="auto">
          <a:xfrm>
            <a:off x="2172305" y="2630487"/>
            <a:ext cx="531934" cy="142875"/>
          </a:xfrm>
          <a:prstGeom prst="rightArrow">
            <a:avLst>
              <a:gd name="adj1" fmla="val 50000"/>
              <a:gd name="adj2" fmla="val 5041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0000"/>
              </a:solidFill>
              <a:latin typeface="Univers Light Condensed"/>
            </a:endParaRPr>
          </a:p>
        </p:txBody>
      </p:sp>
      <p:sp>
        <p:nvSpPr>
          <p:cNvPr id="29705" name="Pfeil nach rechts 19"/>
          <p:cNvSpPr>
            <a:spLocks noChangeArrowheads="1"/>
          </p:cNvSpPr>
          <p:nvPr/>
        </p:nvSpPr>
        <p:spPr bwMode="auto">
          <a:xfrm>
            <a:off x="463667" y="5438775"/>
            <a:ext cx="531934" cy="142875"/>
          </a:xfrm>
          <a:prstGeom prst="rightArrow">
            <a:avLst>
              <a:gd name="adj1" fmla="val 50000"/>
              <a:gd name="adj2" fmla="val 5041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0000"/>
              </a:solidFill>
              <a:latin typeface="Univers Light Condensed"/>
            </a:endParaRPr>
          </a:p>
        </p:txBody>
      </p:sp>
      <p:sp>
        <p:nvSpPr>
          <p:cNvPr id="29706" name="Textfeld 7"/>
          <p:cNvSpPr txBox="1">
            <a:spLocks noChangeArrowheads="1"/>
          </p:cNvSpPr>
          <p:nvPr/>
        </p:nvSpPr>
        <p:spPr bwMode="auto">
          <a:xfrm>
            <a:off x="5436096" y="6293551"/>
            <a:ext cx="268751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latin typeface="Calibri" pitchFamily="34" charset="0"/>
                <a:cs typeface="Calibri" pitchFamily="34" charset="0"/>
              </a:rPr>
              <a:t>Wenn Bedingung zutrifft, empfinden mehr als 50% dies als belastend</a:t>
            </a:r>
          </a:p>
        </p:txBody>
      </p:sp>
      <p:sp>
        <p:nvSpPr>
          <p:cNvPr id="29707" name="Pfeil nach rechts 21"/>
          <p:cNvSpPr>
            <a:spLocks noChangeArrowheads="1"/>
          </p:cNvSpPr>
          <p:nvPr/>
        </p:nvSpPr>
        <p:spPr bwMode="auto">
          <a:xfrm>
            <a:off x="4794257" y="6453888"/>
            <a:ext cx="611065" cy="144462"/>
          </a:xfrm>
          <a:prstGeom prst="rightArrow">
            <a:avLst>
              <a:gd name="adj1" fmla="val 50000"/>
              <a:gd name="adj2" fmla="val 4985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FF0000"/>
              </a:solidFill>
              <a:latin typeface="Univers Light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95403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312128" y="188913"/>
            <a:ext cx="8664819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eaLnBrk="1" hangingPunct="1"/>
            <a:r>
              <a:rPr lang="de-DE" altLang="de-DE" sz="2000" smtClean="0">
                <a:solidFill>
                  <a:schemeClr val="tx1"/>
                </a:solidFill>
              </a:rPr>
              <a:t>Psychische Anforderung nach Arbeitsinhalt und Arbeitsorganisation 2012</a:t>
            </a:r>
          </a:p>
        </p:txBody>
      </p:sp>
      <p:sp>
        <p:nvSpPr>
          <p:cNvPr id="30723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CB2FB5-3D61-402E-8861-7B48D6AAB425}" type="datetime1">
              <a:rPr lang="de-DE" altLang="de-DE" sz="800" smtClean="0">
                <a:latin typeface="Univers Light Condensed"/>
              </a:rPr>
              <a:pPr eaLnBrk="1" hangingPunct="1">
                <a:spcBef>
                  <a:spcPct val="0"/>
                </a:spcBef>
                <a:buFontTx/>
                <a:buNone/>
              </a:pPr>
              <a:t>03.04.2017</a:t>
            </a:fld>
            <a:endParaRPr lang="de-DE" altLang="de-DE" sz="800" smtClean="0">
              <a:latin typeface="Univers Light Condensed"/>
            </a:endParaRPr>
          </a:p>
        </p:txBody>
      </p:sp>
      <p:sp>
        <p:nvSpPr>
          <p:cNvPr id="3072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45728" y="6453189"/>
            <a:ext cx="1063869" cy="1873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800" smtClean="0">
                <a:latin typeface="Univers Light Condensed"/>
              </a:rPr>
              <a:t>Dateiname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0" y="922338"/>
            <a:ext cx="7312269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8988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 bwMode="auto">
          <a:xfrm>
            <a:off x="883882" y="2979739"/>
            <a:ext cx="7356518" cy="898525"/>
          </a:xfrm>
          <a:prstGeom prst="round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867B-02DB-4F11-900F-3C6DFB358767}" type="datetime1">
              <a:rPr lang="de-DE" smtClean="0"/>
              <a:t>03.04.2017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68BFCCE-98A0-4A12-BC00-C6649900266C}" type="slidenum">
              <a:rPr lang="de-DE" smtClean="0"/>
              <a:pPr algn="ctr"/>
              <a:t>6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3707904" y="4941168"/>
            <a:ext cx="844062" cy="914400"/>
          </a:xfrm>
          <a:prstGeom prst="lin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uppieren 2"/>
          <p:cNvGrpSpPr/>
          <p:nvPr/>
        </p:nvGrpSpPr>
        <p:grpSpPr>
          <a:xfrm>
            <a:off x="-20034" y="187976"/>
            <a:ext cx="9144000" cy="5671791"/>
            <a:chOff x="-21704" y="187976"/>
            <a:chExt cx="9906000" cy="5671791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61" y="779332"/>
              <a:ext cx="9483314" cy="5080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feld 25"/>
            <p:cNvSpPr txBox="1"/>
            <p:nvPr/>
          </p:nvSpPr>
          <p:spPr>
            <a:xfrm>
              <a:off x="-21704" y="187976"/>
              <a:ext cx="990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b="1" dirty="0" smtClean="0">
                  <a:latin typeface="Arial" pitchFamily="34" charset="0"/>
                  <a:cs typeface="Arial" pitchFamily="34" charset="0"/>
                </a:rPr>
                <a:t>Belastungs-, Beanspruchungs- und Ressourcenmodell</a:t>
              </a:r>
              <a:endParaRPr lang="de-DE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hteckige Legende 4"/>
            <p:cNvSpPr/>
            <p:nvPr/>
          </p:nvSpPr>
          <p:spPr bwMode="auto">
            <a:xfrm>
              <a:off x="200472" y="980728"/>
              <a:ext cx="3672408" cy="1296144"/>
            </a:xfrm>
            <a:prstGeom prst="wedgeRectCallout">
              <a:avLst>
                <a:gd name="adj1" fmla="val 38485"/>
                <a:gd name="adj2" fmla="val 95275"/>
              </a:avLst>
            </a:prstGeom>
            <a:noFill/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Arbeitsbedingte Belastungen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Arbeits</a:t>
              </a: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platz und -umgebung, Arbeitsaufgabe, Arbeitsorganisation, Arbeitszeit und </a:t>
              </a:r>
              <a:endParaRPr lang="de-DE" sz="1400" dirty="0" smtClean="0"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>
                  <a:latin typeface="Arial" pitchFamily="34" charset="0"/>
                  <a:cs typeface="Arial" pitchFamily="34" charset="0"/>
                </a:rPr>
                <a:t>s</a:t>
              </a:r>
              <a:r>
                <a:rPr kumimoji="0" lang="de-DE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oziale</a:t>
              </a:r>
              <a:r>
                <a:rPr kumimoji="0" lang="de-DE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Rahmenbedingungen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7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2414" y="116632"/>
            <a:ext cx="87730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Univers Light Condense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Univers Light Condense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Univers Light Condense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Univers Light Condense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Univers Light Condens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Light Condens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Light Condens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Light Condens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Univers Light Condense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b="1" dirty="0" smtClean="0"/>
              <a:t>Arbeitsbedingungen mit Wirkungen auf die Gesundheit</a:t>
            </a:r>
            <a:endParaRPr lang="de-DE" sz="2000" b="1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64276"/>
              </p:ext>
            </p:extLst>
          </p:nvPr>
        </p:nvGraphicFramePr>
        <p:xfrm>
          <a:off x="234439" y="764704"/>
          <a:ext cx="8574491" cy="5910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de-DE" dirty="0" smtClean="0"/>
                        <a:t>Gestaltungsfeld</a:t>
                      </a:r>
                      <a:endParaRPr lang="de-DE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Beanspruchung reduzieren</a:t>
                      </a:r>
                      <a:endParaRPr lang="de-DE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Ressourcen erweitern</a:t>
                      </a:r>
                      <a:endParaRPr lang="de-DE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394">
                <a:tc>
                  <a:txBody>
                    <a:bodyPr/>
                    <a:lstStyle/>
                    <a:p>
                      <a:r>
                        <a:rPr lang="de-DE" b="1" dirty="0" smtClean="0">
                          <a:latin typeface="Calibri" pitchFamily="34" charset="0"/>
                          <a:cs typeface="Calibri" pitchFamily="34" charset="0"/>
                        </a:rPr>
                        <a:t>Aufgabe</a:t>
                      </a:r>
                      <a:endParaRPr lang="de-DE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Überforderung / Unterforderung vermeiden (fachlich / zeitlich /körperlich)</a:t>
                      </a:r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vollständig  - abwechslungsreich - 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Tätigkeitsspielraum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(zeitlich und fachlich) – Lernmöglichkeit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in der Tätigkeit – Qualifizierung und Entwicklung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Organisation</a:t>
                      </a:r>
                      <a:endParaRPr lang="de-DE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Zumutbare Leistungsanforderungen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Störungen und Behinderungen vermeiden – Taktzeiten erweitern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Handlungsspielräume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Transparenz und Vorhersehbarkeit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3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Arbeitsplatz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Arbeitsumgebung</a:t>
                      </a:r>
                    </a:p>
                    <a:p>
                      <a:pPr marL="0" algn="l" defTabSz="914400" rtl="0" eaLnBrk="1" latinLnBrk="0" hangingPunct="1"/>
                      <a:endParaRPr lang="de-DE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Raumklima – Licht – Lärm – Heben und Tragen – Softwaregestaltung – Heben und Tragen – Zwangshaltungen – einseitige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Körperbewegungen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3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Arbeitszeit</a:t>
                      </a:r>
                      <a:endParaRPr lang="de-DE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Ergonomische Schichtplangestaltung, belastungsnaher AZ-Ausgleich - Mikropausen</a:t>
                      </a:r>
                      <a:endParaRPr lang="de-DE" dirty="0" smtClean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Calibri" pitchFamily="34" charset="0"/>
                          <a:cs typeface="Calibri" pitchFamily="34" charset="0"/>
                        </a:rPr>
                        <a:t>Zeitsouveränität erhöhen – zeitliche</a:t>
                      </a:r>
                      <a:r>
                        <a:rPr lang="de-DE" sz="1600" baseline="0" dirty="0" smtClean="0">
                          <a:latin typeface="Calibri" pitchFamily="34" charset="0"/>
                          <a:cs typeface="Calibri" pitchFamily="34" charset="0"/>
                        </a:rPr>
                        <a:t> Freiräume in der Arbeit</a:t>
                      </a:r>
                      <a:endParaRPr lang="de-DE" sz="16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de-DE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3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Soziale Beziehungen</a:t>
                      </a:r>
                      <a:endParaRPr lang="de-DE" sz="1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Mitwirkungsmöglichkeiten – hilfreiche</a:t>
                      </a:r>
                      <a:r>
                        <a:rPr lang="de-DE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Rückmeldungen - </a:t>
                      </a: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wertschätzende Führung - Kollegialität 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638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EB01-2969-4066-BBDC-14A1C20CC742}" type="datetime1">
              <a:rPr lang="de-DE"/>
              <a:pPr/>
              <a:t>03.04.2017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Dateiname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Folie </a:t>
            </a:r>
            <a:fld id="{E9A6A8AD-52BA-44A0-A331-BBAB462F3DB1}" type="slidenum">
              <a:rPr lang="de-DE"/>
              <a:pPr/>
              <a:t>8</a:t>
            </a:fld>
            <a:endParaRPr lang="de-DE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Situation – zwei Wirkungen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74652"/>
            <a:ext cx="7488832" cy="44694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5984994"/>
            <a:ext cx="59822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latin typeface="Arial" pitchFamily="34" charset="0"/>
                <a:cs typeface="Arial" pitchFamily="34" charset="0"/>
              </a:rPr>
              <a:t>QUELLE: Psychische Belastungen, Stress, Burnout von  Ulla Nagel und Olaf Petermann, </a:t>
            </a:r>
            <a:r>
              <a:rPr lang="de-DE" sz="800" dirty="0" err="1" smtClean="0">
                <a:latin typeface="Arial" pitchFamily="34" charset="0"/>
                <a:cs typeface="Arial" pitchFamily="34" charset="0"/>
              </a:rPr>
              <a:t>ecomed</a:t>
            </a:r>
            <a:r>
              <a:rPr lang="de-DE" sz="800" dirty="0" smtClean="0">
                <a:latin typeface="Arial" pitchFamily="34" charset="0"/>
                <a:cs typeface="Arial" pitchFamily="34" charset="0"/>
              </a:rPr>
              <a:t> Sicherheit,  2012</a:t>
            </a:r>
            <a:endParaRPr lang="de-DE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6"/>
          <p:cNvSpPr>
            <a:spLocks noChangeArrowheads="1"/>
          </p:cNvSpPr>
          <p:nvPr/>
        </p:nvSpPr>
        <p:spPr bwMode="auto">
          <a:xfrm>
            <a:off x="4787900" y="841378"/>
            <a:ext cx="2160588" cy="574675"/>
          </a:xfrm>
          <a:prstGeom prst="rect">
            <a:avLst/>
          </a:prstGeom>
          <a:solidFill>
            <a:srgbClr val="000066"/>
          </a:solidFill>
          <a:ln w="12700" algn="ctr">
            <a:solidFill>
              <a:srgbClr val="000066"/>
            </a:solidFill>
            <a:miter lim="800000"/>
            <a:headEnd/>
            <a:tailEnd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Folgen für AN</a:t>
            </a:r>
          </a:p>
        </p:txBody>
      </p:sp>
      <p:sp>
        <p:nvSpPr>
          <p:cNvPr id="23557" name="Rectangle 28"/>
          <p:cNvSpPr>
            <a:spLocks noChangeArrowheads="1"/>
          </p:cNvSpPr>
          <p:nvPr/>
        </p:nvSpPr>
        <p:spPr bwMode="auto">
          <a:xfrm>
            <a:off x="4787900" y="1698625"/>
            <a:ext cx="2160587" cy="161290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Überforderung</a:t>
            </a:r>
          </a:p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Unterforderung</a:t>
            </a:r>
          </a:p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Monotonie</a:t>
            </a:r>
          </a:p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Psychische Sättigung</a:t>
            </a:r>
          </a:p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Psychische Ermüdung</a:t>
            </a:r>
          </a:p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Stress</a:t>
            </a:r>
          </a:p>
        </p:txBody>
      </p: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4787901" y="3305596"/>
            <a:ext cx="2160588" cy="6477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Aufwärmeffekt</a:t>
            </a:r>
          </a:p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Aktivierung</a:t>
            </a:r>
            <a:endParaRPr lang="de-DE" sz="16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568" name="Group 46"/>
          <p:cNvGrpSpPr>
            <a:grpSpLocks/>
          </p:cNvGrpSpPr>
          <p:nvPr/>
        </p:nvGrpSpPr>
        <p:grpSpPr bwMode="auto">
          <a:xfrm>
            <a:off x="7400928" y="858840"/>
            <a:ext cx="1374774" cy="5059363"/>
            <a:chOff x="4662" y="666"/>
            <a:chExt cx="866" cy="3187"/>
          </a:xfrm>
        </p:grpSpPr>
        <p:sp>
          <p:nvSpPr>
            <p:cNvPr id="23608" name="Rectangle 48"/>
            <p:cNvSpPr>
              <a:spLocks noChangeArrowheads="1"/>
            </p:cNvSpPr>
            <p:nvPr/>
          </p:nvSpPr>
          <p:spPr bwMode="auto">
            <a:xfrm>
              <a:off x="4662" y="666"/>
              <a:ext cx="862" cy="362"/>
            </a:xfrm>
            <a:prstGeom prst="rect">
              <a:avLst/>
            </a:prstGeom>
            <a:solidFill>
              <a:srgbClr val="000066"/>
            </a:solidFill>
            <a:ln w="12700" algn="ctr">
              <a:solidFill>
                <a:srgbClr val="000066"/>
              </a:solidFill>
              <a:miter lim="800000"/>
              <a:headEnd/>
              <a:tailEnd/>
            </a:ln>
            <a:effectLst>
              <a:outerShdw dist="81320" dir="2319588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Betriebliche</a:t>
              </a:r>
            </a:p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Wirkung</a:t>
              </a:r>
              <a:endParaRPr lang="de-DE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3575" name="Group 50"/>
            <p:cNvGrpSpPr>
              <a:grpSpLocks/>
            </p:cNvGrpSpPr>
            <p:nvPr/>
          </p:nvGrpSpPr>
          <p:grpSpPr bwMode="auto">
            <a:xfrm>
              <a:off x="4666" y="1086"/>
              <a:ext cx="862" cy="2767"/>
              <a:chOff x="4666" y="1086"/>
              <a:chExt cx="862" cy="2767"/>
            </a:xfrm>
          </p:grpSpPr>
          <p:sp>
            <p:nvSpPr>
              <p:cNvPr id="23576" name="Rectangle 51"/>
              <p:cNvSpPr>
                <a:spLocks noChangeArrowheads="1"/>
              </p:cNvSpPr>
              <p:nvPr/>
            </p:nvSpPr>
            <p:spPr bwMode="auto">
              <a:xfrm>
                <a:off x="4666" y="1086"/>
                <a:ext cx="862" cy="2767"/>
              </a:xfrm>
              <a:prstGeom prst="rect">
                <a:avLst/>
              </a:prstGeom>
              <a:solidFill>
                <a:srgbClr val="000066"/>
              </a:solidFill>
              <a:ln w="12700" algn="ctr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81320" dir="2319588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23577" name="Group 52"/>
              <p:cNvGrpSpPr>
                <a:grpSpLocks/>
              </p:cNvGrpSpPr>
              <p:nvPr/>
            </p:nvGrpSpPr>
            <p:grpSpPr bwMode="auto">
              <a:xfrm>
                <a:off x="4688" y="1115"/>
                <a:ext cx="738" cy="2719"/>
                <a:chOff x="4681" y="1117"/>
                <a:chExt cx="738" cy="2719"/>
              </a:xfrm>
            </p:grpSpPr>
            <p:grpSp>
              <p:nvGrpSpPr>
                <p:cNvPr id="23578" name="Group 53"/>
                <p:cNvGrpSpPr>
                  <a:grpSpLocks/>
                </p:cNvGrpSpPr>
                <p:nvPr/>
              </p:nvGrpSpPr>
              <p:grpSpPr bwMode="auto">
                <a:xfrm>
                  <a:off x="4681" y="1117"/>
                  <a:ext cx="694" cy="281"/>
                  <a:chOff x="4559" y="1261"/>
                  <a:chExt cx="694" cy="281"/>
                </a:xfrm>
              </p:grpSpPr>
              <p:sp>
                <p:nvSpPr>
                  <p:cNvPr id="23606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559" y="1261"/>
                    <a:ext cx="694" cy="245"/>
                  </a:xfrm>
                  <a:prstGeom prst="ellipse">
                    <a:avLst/>
                  </a:pr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07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9" y="1290"/>
                    <a:ext cx="69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de-DE" sz="1000" dirty="0">
                        <a:solidFill>
                          <a:srgbClr val="000066"/>
                        </a:solidFill>
                      </a:rPr>
                      <a:t>Leistungs-</a:t>
                    </a:r>
                    <a:br>
                      <a:rPr lang="de-DE" sz="1000" dirty="0">
                        <a:solidFill>
                          <a:srgbClr val="000066"/>
                        </a:solidFill>
                      </a:rPr>
                    </a:br>
                    <a:r>
                      <a:rPr lang="de-DE" sz="1000" dirty="0" err="1">
                        <a:solidFill>
                          <a:srgbClr val="000066"/>
                        </a:solidFill>
                      </a:rPr>
                      <a:t>bereitschaft</a:t>
                    </a:r>
                    <a:endParaRPr lang="de-DE" sz="1000" dirty="0">
                      <a:solidFill>
                        <a:srgbClr val="000066"/>
                      </a:solidFill>
                    </a:endParaRPr>
                  </a:p>
                </p:txBody>
              </p:sp>
            </p:grpSp>
            <p:grpSp>
              <p:nvGrpSpPr>
                <p:cNvPr id="23579" name="Group 56"/>
                <p:cNvGrpSpPr>
                  <a:grpSpLocks/>
                </p:cNvGrpSpPr>
                <p:nvPr/>
              </p:nvGrpSpPr>
              <p:grpSpPr bwMode="auto">
                <a:xfrm>
                  <a:off x="4681" y="1393"/>
                  <a:ext cx="723" cy="269"/>
                  <a:chOff x="4559" y="1578"/>
                  <a:chExt cx="723" cy="269"/>
                </a:xfrm>
              </p:grpSpPr>
              <p:sp>
                <p:nvSpPr>
                  <p:cNvPr id="2360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4559" y="1578"/>
                    <a:ext cx="694" cy="245"/>
                  </a:xfrm>
                  <a:prstGeom prst="ellipse">
                    <a:avLst/>
                  </a:pr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05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8" y="1595"/>
                    <a:ext cx="69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de-DE" sz="1000" dirty="0">
                        <a:solidFill>
                          <a:srgbClr val="000066"/>
                        </a:solidFill>
                      </a:rPr>
                      <a:t>Leistungs-</a:t>
                    </a:r>
                    <a:br>
                      <a:rPr lang="de-DE" sz="1000" dirty="0">
                        <a:solidFill>
                          <a:srgbClr val="000066"/>
                        </a:solidFill>
                      </a:rPr>
                    </a:br>
                    <a:r>
                      <a:rPr lang="de-DE" sz="1000" dirty="0" err="1">
                        <a:solidFill>
                          <a:srgbClr val="000066"/>
                        </a:solidFill>
                      </a:rPr>
                      <a:t>fähigkeit</a:t>
                    </a:r>
                    <a:endParaRPr lang="de-DE" sz="1000" dirty="0">
                      <a:solidFill>
                        <a:srgbClr val="000066"/>
                      </a:solidFill>
                    </a:endParaRPr>
                  </a:p>
                </p:txBody>
              </p:sp>
            </p:grpSp>
            <p:grpSp>
              <p:nvGrpSpPr>
                <p:cNvPr id="23580" name="Group 59"/>
                <p:cNvGrpSpPr>
                  <a:grpSpLocks/>
                </p:cNvGrpSpPr>
                <p:nvPr/>
              </p:nvGrpSpPr>
              <p:grpSpPr bwMode="auto">
                <a:xfrm>
                  <a:off x="4681" y="3584"/>
                  <a:ext cx="694" cy="252"/>
                  <a:chOff x="4559" y="1894"/>
                  <a:chExt cx="694" cy="252"/>
                </a:xfrm>
              </p:grpSpPr>
              <p:sp>
                <p:nvSpPr>
                  <p:cNvPr id="23602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4559" y="1896"/>
                    <a:ext cx="694" cy="245"/>
                  </a:xfrm>
                  <a:prstGeom prst="ellipse">
                    <a:avLst/>
                  </a:pr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03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9" y="1894"/>
                    <a:ext cx="69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de-DE" sz="1000">
                        <a:solidFill>
                          <a:srgbClr val="000066"/>
                        </a:solidFill>
                      </a:rPr>
                      <a:t>Kunden-</a:t>
                    </a:r>
                    <a:br>
                      <a:rPr lang="de-DE" sz="1000">
                        <a:solidFill>
                          <a:srgbClr val="000066"/>
                        </a:solidFill>
                      </a:rPr>
                    </a:br>
                    <a:r>
                      <a:rPr lang="de-DE" sz="1000">
                        <a:solidFill>
                          <a:srgbClr val="000066"/>
                        </a:solidFill>
                      </a:rPr>
                      <a:t>zufriedenheit</a:t>
                    </a:r>
                  </a:p>
                </p:txBody>
              </p:sp>
            </p:grpSp>
            <p:grpSp>
              <p:nvGrpSpPr>
                <p:cNvPr id="23581" name="Group 62"/>
                <p:cNvGrpSpPr>
                  <a:grpSpLocks/>
                </p:cNvGrpSpPr>
                <p:nvPr/>
              </p:nvGrpSpPr>
              <p:grpSpPr bwMode="auto">
                <a:xfrm>
                  <a:off x="4681" y="2764"/>
                  <a:ext cx="694" cy="252"/>
                  <a:chOff x="4559" y="2211"/>
                  <a:chExt cx="694" cy="252"/>
                </a:xfrm>
              </p:grpSpPr>
              <p:sp>
                <p:nvSpPr>
                  <p:cNvPr id="23600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4559" y="2213"/>
                    <a:ext cx="694" cy="245"/>
                  </a:xfrm>
                  <a:prstGeom prst="ellipse">
                    <a:avLst/>
                  </a:pr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601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9" y="2211"/>
                    <a:ext cx="69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de-DE" sz="1000" dirty="0">
                        <a:solidFill>
                          <a:srgbClr val="000066"/>
                        </a:solidFill>
                      </a:rPr>
                      <a:t>Einsatz-</a:t>
                    </a:r>
                    <a:br>
                      <a:rPr lang="de-DE" sz="1000" dirty="0">
                        <a:solidFill>
                          <a:srgbClr val="000066"/>
                        </a:solidFill>
                      </a:rPr>
                    </a:br>
                    <a:r>
                      <a:rPr lang="de-DE" sz="1000" dirty="0" err="1">
                        <a:solidFill>
                          <a:srgbClr val="000066"/>
                        </a:solidFill>
                      </a:rPr>
                      <a:t>flexibilität</a:t>
                    </a:r>
                    <a:endParaRPr lang="de-DE" sz="1000" dirty="0">
                      <a:solidFill>
                        <a:srgbClr val="000066"/>
                      </a:solidFill>
                    </a:endParaRPr>
                  </a:p>
                </p:txBody>
              </p:sp>
            </p:grpSp>
            <p:grpSp>
              <p:nvGrpSpPr>
                <p:cNvPr id="23582" name="Group 65"/>
                <p:cNvGrpSpPr>
                  <a:grpSpLocks/>
                </p:cNvGrpSpPr>
                <p:nvPr/>
              </p:nvGrpSpPr>
              <p:grpSpPr bwMode="auto">
                <a:xfrm>
                  <a:off x="4681" y="2489"/>
                  <a:ext cx="694" cy="274"/>
                  <a:chOff x="4559" y="2531"/>
                  <a:chExt cx="694" cy="274"/>
                </a:xfrm>
              </p:grpSpPr>
              <p:sp>
                <p:nvSpPr>
                  <p:cNvPr id="23598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4559" y="2531"/>
                    <a:ext cx="694" cy="245"/>
                  </a:xfrm>
                  <a:prstGeom prst="ellipse">
                    <a:avLst/>
                  </a:pr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99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9" y="2553"/>
                    <a:ext cx="69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de-DE" sz="1000" dirty="0">
                        <a:solidFill>
                          <a:srgbClr val="000066"/>
                        </a:solidFill>
                      </a:rPr>
                      <a:t>Betriebs-</a:t>
                    </a:r>
                    <a:br>
                      <a:rPr lang="de-DE" sz="1000" dirty="0">
                        <a:solidFill>
                          <a:srgbClr val="000066"/>
                        </a:solidFill>
                      </a:rPr>
                    </a:br>
                    <a:r>
                      <a:rPr lang="de-DE" sz="1000" dirty="0" err="1">
                        <a:solidFill>
                          <a:srgbClr val="000066"/>
                        </a:solidFill>
                      </a:rPr>
                      <a:t>bindung</a:t>
                    </a:r>
                    <a:endParaRPr lang="de-DE" sz="1000" dirty="0">
                      <a:solidFill>
                        <a:srgbClr val="000066"/>
                      </a:solidFill>
                    </a:endParaRPr>
                  </a:p>
                </p:txBody>
              </p:sp>
            </p:grpSp>
            <p:grpSp>
              <p:nvGrpSpPr>
                <p:cNvPr id="23583" name="Group 68"/>
                <p:cNvGrpSpPr>
                  <a:grpSpLocks/>
                </p:cNvGrpSpPr>
                <p:nvPr/>
              </p:nvGrpSpPr>
              <p:grpSpPr bwMode="auto">
                <a:xfrm>
                  <a:off x="4681" y="2213"/>
                  <a:ext cx="694" cy="270"/>
                  <a:chOff x="4559" y="2848"/>
                  <a:chExt cx="694" cy="270"/>
                </a:xfrm>
              </p:grpSpPr>
              <p:sp>
                <p:nvSpPr>
                  <p:cNvPr id="23596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4559" y="2848"/>
                    <a:ext cx="694" cy="245"/>
                  </a:xfrm>
                  <a:prstGeom prst="ellipse">
                    <a:avLst/>
                  </a:pr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97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9" y="2866"/>
                    <a:ext cx="69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de-DE" sz="1000" dirty="0">
                        <a:solidFill>
                          <a:srgbClr val="000066"/>
                        </a:solidFill>
                      </a:rPr>
                      <a:t>Gesundheits-</a:t>
                    </a:r>
                    <a:br>
                      <a:rPr lang="de-DE" sz="1000" dirty="0">
                        <a:solidFill>
                          <a:srgbClr val="000066"/>
                        </a:solidFill>
                      </a:rPr>
                    </a:br>
                    <a:r>
                      <a:rPr lang="de-DE" sz="1000" dirty="0" err="1">
                        <a:solidFill>
                          <a:srgbClr val="000066"/>
                        </a:solidFill>
                      </a:rPr>
                      <a:t>quote</a:t>
                    </a:r>
                    <a:endParaRPr lang="de-DE" sz="1000" dirty="0">
                      <a:solidFill>
                        <a:srgbClr val="000066"/>
                      </a:solidFill>
                    </a:endParaRPr>
                  </a:p>
                </p:txBody>
              </p:sp>
            </p:grpSp>
            <p:grpSp>
              <p:nvGrpSpPr>
                <p:cNvPr id="23584" name="Group 71"/>
                <p:cNvGrpSpPr>
                  <a:grpSpLocks/>
                </p:cNvGrpSpPr>
                <p:nvPr/>
              </p:nvGrpSpPr>
              <p:grpSpPr bwMode="auto">
                <a:xfrm>
                  <a:off x="4681" y="3040"/>
                  <a:ext cx="694" cy="245"/>
                  <a:chOff x="4558" y="3250"/>
                  <a:chExt cx="694" cy="245"/>
                </a:xfrm>
              </p:grpSpPr>
              <p:sp>
                <p:nvSpPr>
                  <p:cNvPr id="23594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4558" y="3250"/>
                    <a:ext cx="694" cy="245"/>
                  </a:xfrm>
                  <a:prstGeom prst="ellipse">
                    <a:avLst/>
                  </a:pr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95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8" y="3295"/>
                    <a:ext cx="694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de-DE" sz="1000">
                        <a:solidFill>
                          <a:srgbClr val="000066"/>
                        </a:solidFill>
                      </a:rPr>
                      <a:t>Produktivität</a:t>
                    </a:r>
                  </a:p>
                </p:txBody>
              </p:sp>
            </p:grpSp>
            <p:grpSp>
              <p:nvGrpSpPr>
                <p:cNvPr id="23585" name="Group 74"/>
                <p:cNvGrpSpPr>
                  <a:grpSpLocks/>
                </p:cNvGrpSpPr>
                <p:nvPr/>
              </p:nvGrpSpPr>
              <p:grpSpPr bwMode="auto">
                <a:xfrm>
                  <a:off x="4681" y="3312"/>
                  <a:ext cx="694" cy="245"/>
                  <a:chOff x="4558" y="3250"/>
                  <a:chExt cx="694" cy="245"/>
                </a:xfrm>
              </p:grpSpPr>
              <p:sp>
                <p:nvSpPr>
                  <p:cNvPr id="23592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558" y="3250"/>
                    <a:ext cx="694" cy="245"/>
                  </a:xfrm>
                  <a:prstGeom prst="ellipse">
                    <a:avLst/>
                  </a:pr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93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58" y="3295"/>
                    <a:ext cx="694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de-DE" sz="1000">
                        <a:solidFill>
                          <a:srgbClr val="000066"/>
                        </a:solidFill>
                      </a:rPr>
                      <a:t>Fehlerquote</a:t>
                    </a:r>
                  </a:p>
                </p:txBody>
              </p:sp>
            </p:grpSp>
            <p:grpSp>
              <p:nvGrpSpPr>
                <p:cNvPr id="23586" name="Group 77"/>
                <p:cNvGrpSpPr>
                  <a:grpSpLocks/>
                </p:cNvGrpSpPr>
                <p:nvPr/>
              </p:nvGrpSpPr>
              <p:grpSpPr bwMode="auto">
                <a:xfrm>
                  <a:off x="4710" y="1939"/>
                  <a:ext cx="709" cy="245"/>
                  <a:chOff x="4587" y="3250"/>
                  <a:chExt cx="709" cy="245"/>
                </a:xfrm>
              </p:grpSpPr>
              <p:sp>
                <p:nvSpPr>
                  <p:cNvPr id="23590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587" y="3250"/>
                    <a:ext cx="694" cy="245"/>
                  </a:xfrm>
                  <a:prstGeom prst="ellipse">
                    <a:avLst/>
                  </a:pr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91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2" y="3305"/>
                    <a:ext cx="694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de-DE" sz="1000" dirty="0">
                        <a:solidFill>
                          <a:srgbClr val="000066"/>
                        </a:solidFill>
                      </a:rPr>
                      <a:t>Identifikation</a:t>
                    </a:r>
                  </a:p>
                </p:txBody>
              </p:sp>
            </p:grpSp>
            <p:grpSp>
              <p:nvGrpSpPr>
                <p:cNvPr id="23587" name="Group 80"/>
                <p:cNvGrpSpPr>
                  <a:grpSpLocks/>
                </p:cNvGrpSpPr>
                <p:nvPr/>
              </p:nvGrpSpPr>
              <p:grpSpPr bwMode="auto">
                <a:xfrm>
                  <a:off x="4681" y="1668"/>
                  <a:ext cx="708" cy="245"/>
                  <a:chOff x="4558" y="3250"/>
                  <a:chExt cx="708" cy="245"/>
                </a:xfrm>
              </p:grpSpPr>
              <p:sp>
                <p:nvSpPr>
                  <p:cNvPr id="23588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558" y="3250"/>
                    <a:ext cx="694" cy="245"/>
                  </a:xfrm>
                  <a:prstGeom prst="ellipse">
                    <a:avLst/>
                  </a:pr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  <p:sp>
                <p:nvSpPr>
                  <p:cNvPr id="23589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" y="3301"/>
                    <a:ext cx="694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45791" dir="2021404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 b="1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de-DE" sz="1000" dirty="0">
                        <a:solidFill>
                          <a:srgbClr val="000066"/>
                        </a:solidFill>
                      </a:rPr>
                      <a:t>Kompetenz</a:t>
                    </a:r>
                  </a:p>
                </p:txBody>
              </p:sp>
            </p:grpSp>
          </p:grpSp>
        </p:grpSp>
      </p:grpSp>
      <p:sp>
        <p:nvSpPr>
          <p:cNvPr id="91" name="Rectangle 28"/>
          <p:cNvSpPr>
            <a:spLocks noChangeArrowheads="1"/>
          </p:cNvSpPr>
          <p:nvPr/>
        </p:nvSpPr>
        <p:spPr bwMode="auto">
          <a:xfrm>
            <a:off x="4787901" y="4166709"/>
            <a:ext cx="2160585" cy="84662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de-DE" sz="1600" b="1" dirty="0">
                <a:latin typeface="Calibri" pitchFamily="34" charset="0"/>
                <a:cs typeface="Calibri" pitchFamily="34" charset="0"/>
              </a:rPr>
              <a:t>Krankheit</a:t>
            </a:r>
          </a:p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Einschränkung</a:t>
            </a:r>
          </a:p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Erwerbsunfähigkeit</a:t>
            </a: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4787902" y="5013329"/>
            <a:ext cx="2176980" cy="84930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dist="81320" dir="2319588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Kompetenz</a:t>
            </a:r>
          </a:p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Gesundheit</a:t>
            </a:r>
          </a:p>
          <a:p>
            <a:pPr algn="ctr"/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Motivation</a:t>
            </a:r>
            <a:endParaRPr lang="de-DE" sz="1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1815"/>
            <a:ext cx="4543458" cy="3886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feld 70"/>
          <p:cNvSpPr txBox="1"/>
          <p:nvPr/>
        </p:nvSpPr>
        <p:spPr>
          <a:xfrm>
            <a:off x="395536" y="656712"/>
            <a:ext cx="4147922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tabLst>
                <a:tab pos="447675" algn="l"/>
              </a:tabLst>
              <a:defRPr sz="2800" b="1">
                <a:solidFill>
                  <a:srgbClr val="91D0CC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Wirkungen</a:t>
            </a:r>
          </a:p>
        </p:txBody>
      </p:sp>
    </p:spTree>
    <p:extLst>
      <p:ext uri="{BB962C8B-B14F-4D97-AF65-F5344CB8AC3E}">
        <p14:creationId xmlns:p14="http://schemas.microsoft.com/office/powerpoint/2010/main" val="10143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allgemei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Präsentation_allgemein</Template>
  <TotalTime>0</TotalTime>
  <Words>1988</Words>
  <Application>Microsoft Office PowerPoint</Application>
  <PresentationFormat>Bildschirmpräsentation (4:3)</PresentationFormat>
  <Paragraphs>366</Paragraphs>
  <Slides>35</Slides>
  <Notes>7</Notes>
  <HiddenSlides>17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Univers Light Condensed</vt:lpstr>
      <vt:lpstr>Wingdings</vt:lpstr>
      <vt:lpstr>Präsentation_allgemein</vt:lpstr>
      <vt:lpstr>PowerPoint-Präsentation</vt:lpstr>
      <vt:lpstr>Vorgehen</vt:lpstr>
      <vt:lpstr>Menschengerechte Gestaltung von Arbeit (Hacker u.a.)</vt:lpstr>
      <vt:lpstr>PowerPoint-Präsentation</vt:lpstr>
      <vt:lpstr>Psychische Anforderung nach Arbeitsinhalt und Arbeitsorganisation 2012</vt:lpstr>
      <vt:lpstr>PowerPoint-Präsentation</vt:lpstr>
      <vt:lpstr>PowerPoint-Präsentation</vt:lpstr>
      <vt:lpstr>Eine Situation – zwei Wirkungen</vt:lpstr>
      <vt:lpstr>PowerPoint-Präsentation</vt:lpstr>
      <vt:lpstr>Monotonie</vt:lpstr>
      <vt:lpstr>Psychische Sättigung</vt:lpstr>
      <vt:lpstr>Merkmale psychischer Erschöpfung</vt:lpstr>
      <vt:lpstr>Stresssymtome</vt:lpstr>
      <vt:lpstr>Arbeitsbedingung und schlechter Gesundheitszustand</vt:lpstr>
      <vt:lpstr>Arbeitsbedingung und guter Gesundheitszustand</vt:lpstr>
      <vt:lpstr>Gesundheit und Arbeits-und Umgebungsbedingungen</vt:lpstr>
      <vt:lpstr>Gesundheitszustand und Arbeitsintensität</vt:lpstr>
      <vt:lpstr>Gesundheit und Arbeitstätigkeiten</vt:lpstr>
      <vt:lpstr>Gesundheit und Über- und Unterforderung</vt:lpstr>
      <vt:lpstr>Gesundheit und Handlungsspielraum</vt:lpstr>
      <vt:lpstr>Gesundheit und soziale Unterstützung</vt:lpstr>
      <vt:lpstr>Gesundheitliche Beschwerden und Länge der Arbeitszeit</vt:lpstr>
      <vt:lpstr>Schicht- und Wochenendarbeit</vt:lpstr>
      <vt:lpstr>Gesundheitliche Beschwerden bei Schichtarbeit</vt:lpstr>
      <vt:lpstr>Ressourcen stärken – Fehlbeanspruchungen reduzieren</vt:lpstr>
      <vt:lpstr>Gesundheitsressourcen aktivieren</vt:lpstr>
      <vt:lpstr>Gestaltung von Arbeitsaufgaben</vt:lpstr>
      <vt:lpstr>Lernen und Entwickeln</vt:lpstr>
      <vt:lpstr>Gestaltung der betrieblichen Arbeitsorganisation</vt:lpstr>
      <vt:lpstr>Gestaltung der betrieblichen Arbeitszeit</vt:lpstr>
      <vt:lpstr>Kriterien für eine ergonomische Gestaltung der Schichtarbeit</vt:lpstr>
      <vt:lpstr>Kriterien für eine ergonomische Gestaltung der Schichtarbeit</vt:lpstr>
      <vt:lpstr>Gestaltung der sozialen Beziehungen</vt:lpstr>
      <vt:lpstr>Vereinbarkeit von Beruf und Privatleben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Anlauft</dc:creator>
  <cp:lastModifiedBy>Erika Pohlner</cp:lastModifiedBy>
  <cp:revision>34</cp:revision>
  <cp:lastPrinted>2017-03-17T11:00:57Z</cp:lastPrinted>
  <dcterms:created xsi:type="dcterms:W3CDTF">2017-03-17T10:31:48Z</dcterms:created>
  <dcterms:modified xsi:type="dcterms:W3CDTF">2017-04-03T06:59:45Z</dcterms:modified>
</cp:coreProperties>
</file>